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9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45AF7-696F-4FFA-ACCD-53ADABC2173D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D6E0E-1DC8-4B47-A842-ACD49CFFC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7A750-A432-7E48-8C42-98E6A22A5DF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83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110427"/>
            <a:ext cx="5731933" cy="1251511"/>
          </a:xfrm>
        </p:spPr>
        <p:txBody>
          <a:bodyPr>
            <a:normAutofit/>
          </a:bodyPr>
          <a:lstStyle>
            <a:lvl1pPr marL="0">
              <a:defRPr sz="31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Westat_white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96" y="484715"/>
            <a:ext cx="2436101" cy="57048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276600" y="5182130"/>
            <a:ext cx="4843463" cy="1473200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800"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Presented to</a:t>
            </a:r>
          </a:p>
          <a:p>
            <a:pPr lvl="1"/>
            <a:r>
              <a:rPr lang="en-US" dirty="0" smtClean="0"/>
              <a:t>Presenter</a:t>
            </a:r>
          </a:p>
          <a:p>
            <a:pPr lvl="2"/>
            <a:r>
              <a:rPr lang="en-US" dirty="0" smtClean="0"/>
              <a:t>Date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ymeterical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2673"/>
            <a:ext cx="5111751" cy="5003491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E92D4-4091-45B5-88D0-A726AD2253D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330201" y="1122673"/>
            <a:ext cx="3244850" cy="934727"/>
          </a:xfrm>
        </p:spPr>
        <p:txBody>
          <a:bodyPr>
            <a:no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30200" y="2057400"/>
            <a:ext cx="3244850" cy="4068763"/>
          </a:xfrm>
        </p:spPr>
        <p:txBody>
          <a:bodyPr/>
          <a:lstStyle>
            <a:lvl1pPr>
              <a:spcBef>
                <a:spcPts val="15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Horizontal Title and Text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1437" y="773118"/>
            <a:ext cx="7370763" cy="1076325"/>
          </a:xfrm>
        </p:spPr>
        <p:txBody>
          <a:bodyPr vert="horz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1437" y="1922463"/>
            <a:ext cx="7370763" cy="4139670"/>
          </a:xfrm>
        </p:spPr>
        <p:txBody>
          <a:bodyPr vert="horz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5EE92D4-4091-45B5-88D0-A726AD225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top_bubbles.jpg"/>
          <p:cNvPicPr>
            <a:picLocks/>
          </p:cNvPicPr>
          <p:nvPr/>
        </p:nvPicPr>
        <p:blipFill>
          <a:blip r:embed="rId2"/>
          <a:srcRect l="10278" r="14722"/>
          <a:stretch>
            <a:fillRect/>
          </a:stretch>
        </p:blipFill>
        <p:spPr>
          <a:xfrm rot="5400000">
            <a:off x="5440680" y="3154680"/>
            <a:ext cx="6858000" cy="548640"/>
          </a:xfrm>
          <a:prstGeom prst="rect">
            <a:avLst/>
          </a:prstGeom>
        </p:spPr>
      </p:pic>
      <p:sp>
        <p:nvSpPr>
          <p:cNvPr id="5" name="Vertical Text Placeholder 4"/>
          <p:cNvSpPr>
            <a:spLocks noGrp="1"/>
          </p:cNvSpPr>
          <p:nvPr>
            <p:ph type="body" orient="vert" sz="quarter" idx="10"/>
          </p:nvPr>
        </p:nvSpPr>
        <p:spPr>
          <a:xfrm>
            <a:off x="1041400" y="671513"/>
            <a:ext cx="5740400" cy="5551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Vertical Text Placeholder 6"/>
          <p:cNvSpPr>
            <a:spLocks noGrp="1"/>
          </p:cNvSpPr>
          <p:nvPr>
            <p:ph type="body" orient="vert" sz="quarter" idx="11"/>
          </p:nvPr>
        </p:nvSpPr>
        <p:spPr>
          <a:xfrm>
            <a:off x="6866458" y="679980"/>
            <a:ext cx="1143000" cy="5551487"/>
          </a:xfrm>
        </p:spPr>
        <p:txBody>
          <a:bodyPr vert="eaVert" anchor="ctr">
            <a:normAutofit/>
          </a:bodyPr>
          <a:lstStyle>
            <a:lvl1pPr indent="0">
              <a:lnSpc>
                <a:spcPts val="3600"/>
              </a:lnSpc>
              <a:buFontTx/>
              <a:buNone/>
              <a:defRPr sz="3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Westat_white_noline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67141" y="967336"/>
            <a:ext cx="784538" cy="208787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 rot="5400000">
            <a:off x="-850369" y="4995314"/>
            <a:ext cx="2133600" cy="365125"/>
          </a:xfrm>
        </p:spPr>
        <p:txBody>
          <a:bodyPr/>
          <a:lstStyle/>
          <a:p>
            <a:fld id="{25EE92D4-4091-45B5-88D0-A726AD2253D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top_bubbles.jpg"/>
          <p:cNvPicPr>
            <a:picLocks/>
          </p:cNvPicPr>
          <p:nvPr/>
        </p:nvPicPr>
        <p:blipFill>
          <a:blip r:embed="rId2"/>
          <a:srcRect l="10278" r="14722"/>
          <a:stretch>
            <a:fillRect/>
          </a:stretch>
        </p:blipFill>
        <p:spPr>
          <a:xfrm rot="5400000">
            <a:off x="5440680" y="3154680"/>
            <a:ext cx="6858000" cy="548640"/>
          </a:xfrm>
          <a:prstGeom prst="rect">
            <a:avLst/>
          </a:prstGeom>
        </p:spPr>
      </p:pic>
      <p:pic>
        <p:nvPicPr>
          <p:cNvPr id="12" name="Picture 11" descr="Westat_white_noline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67141" y="967336"/>
            <a:ext cx="784538" cy="208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0"/>
            <a:ext cx="9144001" cy="454863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183" y="220133"/>
            <a:ext cx="5785866" cy="1076667"/>
          </a:xfrm>
        </p:spPr>
        <p:txBody>
          <a:bodyPr>
            <a:normAutofit/>
          </a:bodyPr>
          <a:lstStyle>
            <a:lvl1pPr>
              <a:defRPr sz="31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Westat_white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96" y="484715"/>
            <a:ext cx="2436101" cy="57048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033713" y="3234267"/>
            <a:ext cx="5391150" cy="1253066"/>
          </a:xfrm>
        </p:spPr>
        <p:txBody>
          <a:bodyPr/>
          <a:lstStyle>
            <a:lvl1pPr marL="228600" indent="0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Tx/>
              <a:buNone/>
              <a:defRPr sz="2400">
                <a:solidFill>
                  <a:schemeClr val="bg1"/>
                </a:solidFill>
              </a:defRPr>
            </a:lvl1pPr>
            <a:lvl2pPr marL="228600" indent="0"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800">
                <a:solidFill>
                  <a:schemeClr val="bg1"/>
                </a:solidFill>
              </a:defRPr>
            </a:lvl2pPr>
            <a:lvl3pPr marL="228600" indent="0">
              <a:spcAft>
                <a:spcPts val="0"/>
              </a:spcAft>
              <a:buFontTx/>
              <a:buNone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Presented to</a:t>
            </a:r>
          </a:p>
          <a:p>
            <a:pPr lvl="1"/>
            <a:r>
              <a:rPr lang="en-US" dirty="0" smtClean="0"/>
              <a:t>Presenter</a:t>
            </a:r>
          </a:p>
          <a:p>
            <a:pPr lvl="2"/>
            <a:r>
              <a:rPr lang="en-US" dirty="0" smtClean="0"/>
              <a:t>Date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 descr="alt_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99" y="4589025"/>
            <a:ext cx="9235440" cy="2305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9850" y="773118"/>
            <a:ext cx="7346951" cy="10683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E92D4-4091-45B5-88D0-A726AD225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7" y="764650"/>
            <a:ext cx="7345363" cy="1074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E92D4-4091-45B5-88D0-A726AD225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7" y="764652"/>
            <a:ext cx="7345363" cy="1074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1341437" y="1922463"/>
            <a:ext cx="6267451" cy="4190468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5EE92D4-4091-45B5-88D0-A726AD225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E92D4-4091-45B5-88D0-A726AD225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7" y="4440769"/>
            <a:ext cx="7345363" cy="1362075"/>
          </a:xfrm>
        </p:spPr>
        <p:txBody>
          <a:bodyPr anchor="t"/>
          <a:lstStyle>
            <a:lvl1pPr marL="0"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437" y="2906714"/>
            <a:ext cx="7345363" cy="135202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 descr="top_bubb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8640"/>
          </a:xfrm>
          <a:prstGeom prst="rect">
            <a:avLst/>
          </a:prstGeom>
        </p:spPr>
      </p:pic>
      <p:pic>
        <p:nvPicPr>
          <p:cNvPr id="6" name="Picture 5" descr="top_bubb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8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46668"/>
            <a:ext cx="5486400" cy="39539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E92D4-4091-45B5-88D0-A726AD225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Spans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7" y="781586"/>
            <a:ext cx="7345363" cy="10763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437" y="1922463"/>
            <a:ext cx="3560763" cy="4190470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9333" y="1922463"/>
            <a:ext cx="3437467" cy="4190470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E92D4-4091-45B5-88D0-A726AD225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Westat_white_noline.wm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52561" y="6533128"/>
            <a:ext cx="784539" cy="20878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9850" y="765639"/>
            <a:ext cx="7346951" cy="1076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9850" y="1922464"/>
            <a:ext cx="7346951" cy="4203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 descr="top_bubbles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4864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4664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marL="228600" algn="l" defTabSz="457200" rtl="0" eaLnBrk="1" latinLnBrk="0" hangingPunct="1">
        <a:lnSpc>
          <a:spcPts val="3600"/>
        </a:lnSpc>
        <a:spcBef>
          <a:spcPct val="0"/>
        </a:spcBef>
        <a:buNone/>
        <a:defRPr sz="3500" b="1" i="0" kern="1200" spc="10">
          <a:solidFill>
            <a:srgbClr val="00809E"/>
          </a:solidFill>
          <a:latin typeface="Arial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lnSpc>
          <a:spcPts val="2800"/>
        </a:lnSpc>
        <a:spcBef>
          <a:spcPts val="1500"/>
        </a:spcBef>
        <a:spcAft>
          <a:spcPts val="500"/>
        </a:spcAft>
        <a:buClr>
          <a:schemeClr val="accent2"/>
        </a:buClr>
        <a:buSzPct val="130000"/>
        <a:buFont typeface="Arial"/>
        <a:buChar char="•"/>
        <a:defRPr sz="2400" kern="1200">
          <a:solidFill>
            <a:schemeClr val="tx2"/>
          </a:solidFill>
          <a:latin typeface="Arial"/>
          <a:ea typeface="+mn-ea"/>
          <a:cs typeface="+mn-cs"/>
        </a:defRPr>
      </a:lvl1pPr>
      <a:lvl2pPr marL="822960" indent="-310896" algn="l" defTabSz="457200" rtl="0" eaLnBrk="1" latinLnBrk="0" hangingPunct="1">
        <a:lnSpc>
          <a:spcPts val="2400"/>
        </a:lnSpc>
        <a:spcBef>
          <a:spcPts val="200"/>
        </a:spcBef>
        <a:spcAft>
          <a:spcPts val="200"/>
        </a:spcAft>
        <a:buClr>
          <a:schemeClr val="accent2"/>
        </a:buClr>
        <a:buSzPct val="100000"/>
        <a:buFont typeface="Arial" pitchFamily="34" charset="0"/>
        <a:buChar char="—"/>
        <a:defRPr sz="1900" kern="1200">
          <a:solidFill>
            <a:schemeClr val="tx2"/>
          </a:solidFill>
          <a:latin typeface="Arial"/>
          <a:ea typeface="+mn-ea"/>
          <a:cs typeface="+mn-cs"/>
        </a:defRPr>
      </a:lvl2pPr>
      <a:lvl3pPr marL="1143000" indent="-182880" algn="l" defTabSz="457200" rtl="0" eaLnBrk="1" latinLnBrk="0" hangingPunct="1">
        <a:lnSpc>
          <a:spcPts val="2400"/>
        </a:lnSpc>
        <a:spcBef>
          <a:spcPts val="200"/>
        </a:spcBef>
        <a:spcAft>
          <a:spcPts val="200"/>
        </a:spcAft>
        <a:buClr>
          <a:schemeClr val="accent2"/>
        </a:buClr>
        <a:buSzPct val="100000"/>
        <a:buFont typeface="Wingdings" charset="2"/>
        <a:buChar char=""/>
        <a:defRPr sz="1900" kern="1200">
          <a:solidFill>
            <a:schemeClr val="tx2"/>
          </a:solidFill>
          <a:latin typeface="Arial"/>
          <a:ea typeface="+mn-ea"/>
          <a:cs typeface="+mn-cs"/>
        </a:defRPr>
      </a:lvl3pPr>
      <a:lvl4pPr marL="1783080" indent="-210312" algn="l" defTabSz="457200" rtl="0" eaLnBrk="1" latinLnBrk="0" hangingPunct="1">
        <a:lnSpc>
          <a:spcPts val="2400"/>
        </a:lnSpc>
        <a:spcBef>
          <a:spcPts val="200"/>
        </a:spcBef>
        <a:spcAft>
          <a:spcPts val="200"/>
        </a:spcAft>
        <a:buClr>
          <a:schemeClr val="accent2"/>
        </a:buClr>
        <a:buSzPct val="60000"/>
        <a:buFont typeface="Wingdings" charset="2"/>
        <a:buChar char="u"/>
        <a:defRPr sz="1900" i="1" kern="1200">
          <a:solidFill>
            <a:schemeClr val="tx2"/>
          </a:solidFill>
          <a:latin typeface="Arial"/>
          <a:ea typeface="+mn-ea"/>
          <a:cs typeface="+mn-cs"/>
        </a:defRPr>
      </a:lvl4pPr>
      <a:lvl5pPr marL="2240280" indent="-182880" algn="l" defTabSz="457200" rtl="0" eaLnBrk="1" latinLnBrk="0" hangingPunct="1">
        <a:lnSpc>
          <a:spcPts val="2400"/>
        </a:lnSpc>
        <a:spcBef>
          <a:spcPts val="200"/>
        </a:spcBef>
        <a:spcAft>
          <a:spcPts val="200"/>
        </a:spcAft>
        <a:buClr>
          <a:schemeClr val="accent2"/>
        </a:buClr>
        <a:buSzPct val="80000"/>
        <a:buFont typeface="Courier New"/>
        <a:buChar char="o"/>
        <a:defRPr sz="1900" kern="1200">
          <a:solidFill>
            <a:schemeClr val="tx2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Geographic Oversampling for Race/Ethnicity Using Data from the 2010 Census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276600" y="5029200"/>
            <a:ext cx="4843463" cy="1626130"/>
          </a:xfrm>
        </p:spPr>
        <p:txBody>
          <a:bodyPr/>
          <a:lstStyle/>
          <a:p>
            <a:r>
              <a:rPr lang="en-US" dirty="0" smtClean="0"/>
              <a:t>Presented to </a:t>
            </a:r>
            <a:r>
              <a:rPr lang="en-US" dirty="0"/>
              <a:t>WSS</a:t>
            </a:r>
            <a:endParaRPr lang="en-US" dirty="0" smtClean="0"/>
          </a:p>
          <a:p>
            <a:pPr lvl="1"/>
            <a:r>
              <a:rPr lang="en-US" dirty="0" smtClean="0"/>
              <a:t>Sixia Chen</a:t>
            </a:r>
          </a:p>
          <a:p>
            <a:pPr lvl="1"/>
            <a:r>
              <a:rPr lang="en-US" dirty="0"/>
              <a:t>December 3, 2014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290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73118"/>
            <a:ext cx="8458201" cy="1068387"/>
          </a:xfrm>
        </p:spPr>
        <p:txBody>
          <a:bodyPr/>
          <a:lstStyle/>
          <a:p>
            <a:r>
              <a:rPr lang="en-US" dirty="0" smtClean="0"/>
              <a:t>Effectiveness of Oversampling in 1990 and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2464"/>
            <a:ext cx="8229601" cy="420370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The results presented are for density strata based on minority densities in (1) Census blocks and (2) Census block groups (BGs).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For comparability the same density strata definitions are used for both years.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The 1990 Census question asked for only a single race, whereas the 2010 question allowed for multiple races. The 2010 results reported here are for those who responded only the specified race (e.g., Blacks alone).</a:t>
            </a:r>
          </a:p>
          <a:p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4664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18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73118"/>
            <a:ext cx="8458201" cy="1068387"/>
          </a:xfrm>
        </p:spPr>
        <p:txBody>
          <a:bodyPr/>
          <a:lstStyle/>
          <a:p>
            <a:r>
              <a:rPr lang="en-US" dirty="0" smtClean="0"/>
              <a:t>Effectiveness of Oversampling in 1990 and 2010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2464"/>
            <a:ext cx="8229601" cy="4203701"/>
          </a:xfrm>
        </p:spPr>
        <p:txBody>
          <a:bodyPr>
            <a:normAutofit/>
          </a:bodyPr>
          <a:lstStyle/>
          <a:p>
            <a:r>
              <a:rPr lang="en-CA" dirty="0" smtClean="0"/>
              <a:t>The numbers of block was about 25 percent larger in 2010 than in 1990 whereas the number of block groups declined slightly. </a:t>
            </a:r>
          </a:p>
          <a:p>
            <a:r>
              <a:rPr lang="en-CA" dirty="0" smtClean="0"/>
              <a:t>The Hispanic and Asian minorities are far more prevalent in 2010 than they were in 1990.</a:t>
            </a:r>
          </a:p>
          <a:p>
            <a:r>
              <a:rPr lang="en-US" dirty="0" smtClean="0"/>
              <a:t>The comparative results are for single race and all ages; later results are for a given race for adults aged 18 and over.</a:t>
            </a:r>
          </a:p>
          <a:p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553200" y="6465888"/>
            <a:ext cx="2133600" cy="365125"/>
          </a:xfrm>
        </p:spPr>
        <p:txBody>
          <a:bodyPr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77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609600"/>
            <a:ext cx="8458201" cy="1068387"/>
          </a:xfrm>
        </p:spPr>
        <p:txBody>
          <a:bodyPr>
            <a:normAutofit/>
          </a:bodyPr>
          <a:lstStyle/>
          <a:p>
            <a:r>
              <a:rPr lang="en-US" dirty="0" smtClean="0"/>
              <a:t>Clustering of Blacks by Blocks, 1990 and 2010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553200" y="6465888"/>
            <a:ext cx="2133600" cy="365125"/>
          </a:xfrm>
        </p:spPr>
        <p:txBody>
          <a:bodyPr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94079823"/>
                  </p:ext>
                </p:extLst>
              </p:nvPr>
            </p:nvGraphicFramePr>
            <p:xfrm>
              <a:off x="520700" y="1904997"/>
              <a:ext cx="8318500" cy="338328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260600"/>
                    <a:gridCol w="1514475"/>
                    <a:gridCol w="1514475"/>
                    <a:gridCol w="1514475"/>
                    <a:gridCol w="1514475"/>
                  </a:tblGrid>
                  <a:tr h="3200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Density stratum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800" smtClean="0"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sz="1800" smtClean="0">
                                      <a:latin typeface="Cambria Math"/>
                                    </a:rPr>
                                    <m:t>𝒉</m:t>
                                  </m:r>
                                </m:sub>
                              </m:sSub>
                              <m:r>
                                <a:rPr lang="en-US" sz="1800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en-US" sz="1800" b="1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Percent of Blacks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0" smtClean="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8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800" b="1" i="1" smtClean="0"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/>
                                    </a:rPr>
                                    <m:t>𝒉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="1" dirty="0" smtClean="0"/>
                            <a:t>)</a:t>
                          </a:r>
                          <a:endParaRPr lang="en-US" sz="1800" b="1" dirty="0"/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effectLst/>
                            </a:rPr>
                            <a:t>Percent </a:t>
                          </a:r>
                          <a:r>
                            <a:rPr lang="en-US" sz="1800" b="1" dirty="0">
                              <a:effectLst/>
                            </a:rPr>
                            <a:t>of </a:t>
                          </a:r>
                          <a:r>
                            <a:rPr lang="en-US" sz="1800" b="1" dirty="0" smtClean="0">
                              <a:effectLst/>
                            </a:rPr>
                            <a:t>total population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baseline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baseline="0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800" b="1" i="1" baseline="0" smtClean="0">
                                      <a:latin typeface="Cambria Math"/>
                                    </a:rPr>
                                    <m:t>𝑾</m:t>
                                  </m:r>
                                </m:e>
                                <m:sub>
                                  <m:r>
                                    <a:rPr lang="en-US" sz="1800" b="1" i="1" baseline="0" smtClean="0">
                                      <a:latin typeface="Cambria Math"/>
                                    </a:rPr>
                                    <m:t>𝒉</m:t>
                                  </m:r>
                                </m:sub>
                              </m:sSub>
                              <m:r>
                                <a:rPr lang="en-US" sz="1800" b="1" i="1" baseline="0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2004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F8DB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>
                            <a:tabLst/>
                          </a:pPr>
                          <a:r>
                            <a:rPr lang="en-US" sz="18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1990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/>
                          <a:r>
                            <a:rPr lang="en-US" sz="18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2010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/>
                          <a:r>
                            <a:rPr lang="en-US" sz="18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1990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/>
                          <a:r>
                            <a:rPr lang="en-US" sz="18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2010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chemeClr val="accent2"/>
                        </a:solidFill>
                      </a:tcPr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/>
                            <a:t>   &lt;10%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72</a:t>
                          </a:r>
                        </a:p>
                      </a:txBody>
                      <a:tcPr marL="9525" marR="9525" marT="9525" marB="0" anchor="ctr"/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/>
                            <a:t>   10%-30%</a:t>
                          </a:r>
                          <a:endParaRPr lang="en-US" sz="1800" b="1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15</a:t>
                          </a:r>
                        </a:p>
                      </a:txBody>
                      <a:tcPr marL="9525" marR="9525" marT="9525" marB="0" anchor="ctr"/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/>
                            <a:t>   30%-60%</a:t>
                          </a:r>
                          <a:endParaRPr lang="en-US" sz="1800" b="1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</a:t>
                          </a:r>
                        </a:p>
                      </a:txBody>
                      <a:tcPr marL="9525" marR="9525" marT="9525" marB="0" anchor="ctr"/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/>
                            <a:t>   30%-60%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</a:t>
                          </a:r>
                        </a:p>
                      </a:txBody>
                      <a:tcPr marL="9525" marR="9525" marT="9525" marB="0" anchor="ctr"/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marL="176213" indent="0" algn="l" defTabSz="457200" rtl="0" eaLnBrk="1" latinLnBrk="0" hangingPunct="1"/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Total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marL="9525" marR="9525" marT="9525" marB="0" anchor="ctr"/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0" dirty="0" smtClean="0"/>
                            <a:t>Blacks as % of total population</a:t>
                          </a:r>
                          <a:endParaRPr lang="en-US" sz="18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endParaRPr lang="en-US" sz="18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endParaRPr lang="en-US" sz="18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94079823"/>
                  </p:ext>
                </p:extLst>
              </p:nvPr>
            </p:nvGraphicFramePr>
            <p:xfrm>
              <a:off x="520700" y="1904997"/>
              <a:ext cx="8318500" cy="338328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260600"/>
                    <a:gridCol w="1514475"/>
                    <a:gridCol w="1514475"/>
                    <a:gridCol w="1514475"/>
                    <a:gridCol w="1514475"/>
                  </a:tblGrid>
                  <a:tr h="54864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8000" r="-267925" b="-280667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74648" t="-13333" r="-100000" b="-53444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74648" t="-13333" b="-53444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6576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F8DB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>
                            <a:tabLst/>
                          </a:pPr>
                          <a:r>
                            <a:rPr lang="en-US" sz="18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1990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/>
                          <a:r>
                            <a:rPr lang="en-US" sz="18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2010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/>
                          <a:r>
                            <a:rPr lang="en-US" sz="18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1990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/>
                          <a:r>
                            <a:rPr lang="en-US" sz="18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2010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chemeClr val="accent2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/>
                            <a:t>   &lt;10%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72</a:t>
                          </a:r>
                        </a:p>
                      </a:txBody>
                      <a:tcPr marL="9525" marR="9525" marT="9525" marB="0" anchor="ctr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/>
                            <a:t>   10%-30%</a:t>
                          </a:r>
                          <a:endParaRPr lang="en-US" sz="1800" b="1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15</a:t>
                          </a:r>
                        </a:p>
                      </a:txBody>
                      <a:tcPr marL="9525" marR="9525" marT="9525" marB="0" anchor="ctr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/>
                            <a:t>   30%-60%</a:t>
                          </a:r>
                          <a:endParaRPr lang="en-US" sz="1800" b="1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</a:t>
                          </a:r>
                        </a:p>
                      </a:txBody>
                      <a:tcPr marL="9525" marR="9525" marT="9525" marB="0" anchor="ctr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/>
                            <a:t>   30%-60%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</a:t>
                          </a:r>
                        </a:p>
                      </a:txBody>
                      <a:tcPr marL="9525" marR="9525" marT="9525" marB="0" anchor="ctr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176213" indent="0" algn="l" defTabSz="457200" rtl="0" eaLnBrk="1" latinLnBrk="0" hangingPunct="1"/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Total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marL="9525" marR="9525" marT="9525" marB="0" anchor="ctr"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0" dirty="0" smtClean="0"/>
                            <a:t>Blacks as % of total population</a:t>
                          </a:r>
                          <a:endParaRPr lang="en-US" sz="18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endParaRPr lang="en-US" sz="18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endParaRPr lang="en-US" sz="18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4944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382001" cy="1068387"/>
          </a:xfrm>
        </p:spPr>
        <p:txBody>
          <a:bodyPr>
            <a:normAutofit/>
          </a:bodyPr>
          <a:lstStyle/>
          <a:p>
            <a:r>
              <a:rPr lang="en-US" dirty="0" smtClean="0"/>
              <a:t>Clustering of Hispanics by Blocks in 1990 and 2010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553200" y="6465888"/>
            <a:ext cx="2133600" cy="365125"/>
          </a:xfrm>
        </p:spPr>
        <p:txBody>
          <a:bodyPr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8135820"/>
                  </p:ext>
                </p:extLst>
              </p:nvPr>
            </p:nvGraphicFramePr>
            <p:xfrm>
              <a:off x="520700" y="1905001"/>
              <a:ext cx="8318500" cy="3886199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260600"/>
                    <a:gridCol w="1514475"/>
                    <a:gridCol w="1514475"/>
                    <a:gridCol w="1514475"/>
                    <a:gridCol w="1514475"/>
                  </a:tblGrid>
                  <a:tr h="559791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Density stratum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800" smtClean="0"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sz="1800" smtClean="0">
                                      <a:latin typeface="Cambria Math"/>
                                    </a:rPr>
                                    <m:t>𝒉</m:t>
                                  </m:r>
                                </m:sub>
                              </m:sSub>
                              <m:r>
                                <a:rPr lang="en-US" sz="1800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en-US" sz="1800" b="1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effectLst/>
                            </a:rPr>
                            <a:t>Percent </a:t>
                          </a:r>
                          <a:r>
                            <a:rPr lang="en-US" sz="1800" b="1" dirty="0">
                              <a:effectLst/>
                            </a:rPr>
                            <a:t>of </a:t>
                          </a:r>
                          <a:r>
                            <a:rPr lang="en-US" sz="1800" b="1" dirty="0" smtClean="0">
                              <a:effectLst/>
                            </a:rPr>
                            <a:t>Hispanics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800" b="1" i="1" smtClean="0"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/>
                                    </a:rPr>
                                    <m:t>𝒉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="1" dirty="0" smtClean="0"/>
                            <a:t>)</a:t>
                          </a: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effectLst/>
                            </a:rPr>
                            <a:t>Percent </a:t>
                          </a:r>
                          <a:r>
                            <a:rPr lang="en-US" sz="1800" b="1" dirty="0">
                              <a:effectLst/>
                            </a:rPr>
                            <a:t>of </a:t>
                          </a:r>
                          <a:r>
                            <a:rPr lang="en-US" sz="1800" b="1" dirty="0" smtClean="0">
                              <a:effectLst/>
                            </a:rPr>
                            <a:t>total population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baseline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baseline="0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800" b="1" i="1" baseline="0" smtClean="0">
                                      <a:latin typeface="Cambria Math"/>
                                    </a:rPr>
                                    <m:t>𝑾</m:t>
                                  </m:r>
                                </m:e>
                                <m:sub>
                                  <m:r>
                                    <a:rPr lang="en-US" sz="1800" b="1" i="1" baseline="0" smtClean="0">
                                      <a:latin typeface="Cambria Math"/>
                                    </a:rPr>
                                    <m:t>𝒉</m:t>
                                  </m:r>
                                </m:sub>
                              </m:sSub>
                              <m:r>
                                <a:rPr lang="en-US" sz="1800" b="1" i="1" baseline="0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3194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F8DB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>
                            <a:tabLst/>
                          </a:pPr>
                          <a:r>
                            <a:rPr lang="en-US" sz="18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1990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/>
                          <a:r>
                            <a:rPr lang="en-US" sz="18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2010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/>
                          <a:r>
                            <a:rPr lang="en-US" sz="18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1990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/>
                          <a:r>
                            <a:rPr lang="en-US" sz="18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2010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</a:tr>
                  <a:tr h="3731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   &lt;5%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48</a:t>
                          </a:r>
                        </a:p>
                      </a:txBody>
                      <a:tcPr marL="9525" marR="9525" marT="9525" marB="0" anchor="ctr"/>
                    </a:tc>
                  </a:tr>
                  <a:tr h="3731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   5%-10%</a:t>
                          </a:r>
                          <a:endParaRPr lang="en-US" sz="1800" b="1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marL="9525" marR="9525" marT="9525" marB="0" anchor="ctr"/>
                    </a:tc>
                  </a:tr>
                  <a:tr h="3731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   10%-30%</a:t>
                          </a:r>
                          <a:endParaRPr lang="en-US" sz="1800" b="1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marL="9525" marR="9525" marT="9525" marB="0" anchor="ctr"/>
                    </a:tc>
                  </a:tr>
                  <a:tr h="3731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   30%-60%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marL="9525" marR="9525" marT="9525" marB="0" anchor="ctr"/>
                    </a:tc>
                  </a:tr>
                  <a:tr h="3731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   60%-100%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</a:t>
                          </a:r>
                        </a:p>
                      </a:txBody>
                      <a:tcPr marL="9525" marR="9525" marT="9525" marB="0" anchor="ctr"/>
                    </a:tc>
                  </a:tr>
                  <a:tr h="3731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   Total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marL="9525" marR="9525" marT="9525" marB="0" anchor="ctr"/>
                    </a:tc>
                  </a:tr>
                  <a:tr h="71405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 dirty="0" smtClean="0">
                              <a:effectLst/>
                            </a:rPr>
                            <a:t>Hispanic as % of total population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endParaRPr lang="en-US" sz="18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endParaRPr lang="en-US" sz="18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8135820"/>
                  </p:ext>
                </p:extLst>
              </p:nvPr>
            </p:nvGraphicFramePr>
            <p:xfrm>
              <a:off x="520700" y="1905001"/>
              <a:ext cx="8318500" cy="3886199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260600"/>
                    <a:gridCol w="1514475"/>
                    <a:gridCol w="1514475"/>
                    <a:gridCol w="1514475"/>
                    <a:gridCol w="1514475"/>
                  </a:tblGrid>
                  <a:tr h="559791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7843" r="-267925" b="-322876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74648" t="-13043" r="-100000" b="-60326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74648" t="-13043" b="-60326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3194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F8DB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>
                            <a:tabLst/>
                          </a:pPr>
                          <a:r>
                            <a:rPr lang="en-US" sz="18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1990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/>
                          <a:r>
                            <a:rPr lang="en-US" sz="18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2010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/>
                          <a:r>
                            <a:rPr lang="en-US" sz="18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1990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/>
                          <a:r>
                            <a:rPr lang="en-US" sz="18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2010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</a:tr>
                  <a:tr h="3731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   &lt;5%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48</a:t>
                          </a:r>
                        </a:p>
                      </a:txBody>
                      <a:tcPr marL="9525" marR="9525" marT="9525" marB="0" anchor="ctr"/>
                    </a:tc>
                  </a:tr>
                  <a:tr h="3731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   5%-10%</a:t>
                          </a:r>
                          <a:endParaRPr lang="en-US" sz="1800" b="1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marL="9525" marR="9525" marT="9525" marB="0" anchor="ctr"/>
                    </a:tc>
                  </a:tr>
                  <a:tr h="3731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   10%-30%</a:t>
                          </a:r>
                          <a:endParaRPr lang="en-US" sz="1800" b="1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marL="9525" marR="9525" marT="9525" marB="0" anchor="ctr"/>
                    </a:tc>
                  </a:tr>
                  <a:tr h="3731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   30%-60%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marL="9525" marR="9525" marT="9525" marB="0" anchor="ctr"/>
                    </a:tc>
                  </a:tr>
                  <a:tr h="3731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   60%-100%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</a:t>
                          </a:r>
                        </a:p>
                      </a:txBody>
                      <a:tcPr marL="9525" marR="9525" marT="9525" marB="0" anchor="ctr"/>
                    </a:tc>
                  </a:tr>
                  <a:tr h="3731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   Total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marL="9525" marR="9525" marT="9525" marB="0" anchor="ctr"/>
                    </a:tc>
                  </a:tr>
                  <a:tr h="71405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 dirty="0" smtClean="0">
                              <a:effectLst/>
                            </a:rPr>
                            <a:t>Hispanic as % of total population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endParaRPr lang="en-US" sz="18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endParaRPr lang="en-US" sz="18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8439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8013"/>
            <a:ext cx="8382000" cy="1068387"/>
          </a:xfrm>
        </p:spPr>
        <p:txBody>
          <a:bodyPr>
            <a:normAutofit/>
          </a:bodyPr>
          <a:lstStyle/>
          <a:p>
            <a:r>
              <a:rPr lang="en-US" dirty="0" smtClean="0"/>
              <a:t>Clustering of </a:t>
            </a:r>
            <a:r>
              <a:rPr lang="en-CA" dirty="0" smtClean="0"/>
              <a:t>Asians</a:t>
            </a:r>
            <a:r>
              <a:rPr lang="en-CA" baseline="30000" dirty="0" smtClean="0"/>
              <a:t>1</a:t>
            </a:r>
            <a:r>
              <a:rPr lang="en-CA" dirty="0" smtClean="0"/>
              <a:t> </a:t>
            </a:r>
            <a:r>
              <a:rPr lang="en-US" dirty="0" smtClean="0"/>
              <a:t>by Blocks, 1990 and 2010</a:t>
            </a:r>
            <a:endParaRPr lang="en-US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553200" y="6465888"/>
            <a:ext cx="2133600" cy="365125"/>
          </a:xfrm>
        </p:spPr>
        <p:txBody>
          <a:bodyPr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96125136"/>
                  </p:ext>
                </p:extLst>
              </p:nvPr>
            </p:nvGraphicFramePr>
            <p:xfrm>
              <a:off x="520700" y="1905000"/>
              <a:ext cx="8318500" cy="384048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260600"/>
                    <a:gridCol w="1514475"/>
                    <a:gridCol w="1514475"/>
                    <a:gridCol w="1514475"/>
                    <a:gridCol w="1514475"/>
                  </a:tblGrid>
                  <a:tr h="3200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Density stratum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800" smtClean="0"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sz="1800" smtClean="0">
                                      <a:latin typeface="Cambria Math"/>
                                    </a:rPr>
                                    <m:t>𝒉</m:t>
                                  </m:r>
                                </m:sub>
                              </m:sSub>
                              <m:r>
                                <a:rPr lang="en-US" sz="1800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en-US" sz="1800" b="1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Percent of Asians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800" b="1" i="1" smtClean="0"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/>
                                    </a:rPr>
                                    <m:t>𝒉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="1" dirty="0" smtClean="0"/>
                            <a:t>)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Percent</a:t>
                          </a:r>
                          <a:r>
                            <a:rPr lang="en-US" sz="1800" b="1" baseline="0" dirty="0" smtClean="0"/>
                            <a:t> of total population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baseline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baseline="0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800" b="1" i="1" baseline="0" smtClean="0">
                                      <a:latin typeface="Cambria Math"/>
                                    </a:rPr>
                                    <m:t>𝑾</m:t>
                                  </m:r>
                                </m:e>
                                <m:sub>
                                  <m:r>
                                    <a:rPr lang="en-US" sz="1800" b="1" i="1" baseline="0" smtClean="0">
                                      <a:latin typeface="Cambria Math"/>
                                    </a:rPr>
                                    <m:t>𝒉</m:t>
                                  </m:r>
                                </m:sub>
                              </m:sSub>
                              <m:r>
                                <a:rPr lang="en-US" sz="1800" b="1" i="1" baseline="0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en-US" sz="1800" b="1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2004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F8DB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>
                            <a:tabLst/>
                          </a:pPr>
                          <a:r>
                            <a:rPr lang="en-US" sz="18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1990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/>
                          <a:r>
                            <a:rPr lang="en-US" sz="18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2010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/>
                          <a:r>
                            <a:rPr lang="en-US" sz="18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1990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/>
                          <a:r>
                            <a:rPr lang="en-US" sz="18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2010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chemeClr val="accent2"/>
                        </a:solidFill>
                      </a:tcPr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/>
                            <a:t>   &lt;5%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19</a:t>
                          </a:r>
                          <a:endParaRPr lang="en-US" sz="18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13</a:t>
                          </a:r>
                          <a:endParaRPr lang="en-US" sz="18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85</a:t>
                          </a:r>
                          <a:endParaRPr lang="en-US" sz="18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75</a:t>
                          </a:r>
                          <a:endParaRPr lang="en-US" sz="18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/>
                            <a:t>   5%-10%</a:t>
                          </a:r>
                          <a:endParaRPr lang="en-US" sz="1800" b="1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18</a:t>
                          </a:r>
                          <a:endParaRPr lang="en-US" sz="18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15</a:t>
                          </a:r>
                          <a:endParaRPr lang="en-US" sz="18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</a:t>
                          </a:r>
                          <a:endParaRPr lang="en-US" sz="18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11</a:t>
                          </a:r>
                          <a:endParaRPr lang="en-US" sz="18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/>
                            <a:t>   10%-30%</a:t>
                          </a:r>
                          <a:endParaRPr lang="en-US" sz="1800" b="1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32</a:t>
                          </a:r>
                          <a:endParaRPr lang="en-US" sz="18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36</a:t>
                          </a:r>
                          <a:endParaRPr lang="en-US" sz="18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</a:t>
                          </a:r>
                          <a:endParaRPr lang="en-US" sz="18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</a:t>
                          </a:r>
                          <a:endParaRPr lang="en-US" sz="18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/>
                            <a:t>   30%-60%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18</a:t>
                          </a:r>
                          <a:endParaRPr lang="en-US" sz="18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24</a:t>
                          </a:r>
                          <a:endParaRPr lang="en-US" sz="18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n-US" sz="18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  <a:endParaRPr lang="en-US" sz="18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/>
                            <a:t>   60%-100%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13</a:t>
                          </a:r>
                          <a:endParaRPr lang="en-US" sz="18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12</a:t>
                          </a:r>
                          <a:endParaRPr lang="en-US" sz="18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n-US" sz="18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n-US" sz="18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/>
                            <a:t>   Total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tabLst>
                              <a:tab pos="688975" algn="l"/>
                            </a:tabLst>
                          </a:pPr>
                          <a:r>
                            <a:rPr lang="en-US" sz="1800" b="0" dirty="0" smtClean="0"/>
                            <a:t>100</a:t>
                          </a:r>
                          <a:endParaRPr lang="en-US" sz="1800" b="0" dirty="0"/>
                        </a:p>
                      </a:txBody>
                      <a:tcPr marR="54864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tabLst>
                              <a:tab pos="688975" algn="l"/>
                            </a:tabLst>
                          </a:pPr>
                          <a:r>
                            <a:rPr lang="en-US" sz="1800" b="0" dirty="0" smtClean="0"/>
                            <a:t>100</a:t>
                          </a:r>
                          <a:endParaRPr lang="en-US" sz="1800" b="0" dirty="0"/>
                        </a:p>
                      </a:txBody>
                      <a:tcPr marR="54864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tabLst>
                              <a:tab pos="688975" algn="l"/>
                            </a:tabLst>
                          </a:pPr>
                          <a:r>
                            <a:rPr lang="en-US" sz="1800" b="0" dirty="0" smtClean="0"/>
                            <a:t>100</a:t>
                          </a:r>
                          <a:endParaRPr lang="en-US" sz="1800" b="0" dirty="0"/>
                        </a:p>
                      </a:txBody>
                      <a:tcPr marR="54864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tabLst>
                              <a:tab pos="688975" algn="l"/>
                            </a:tabLst>
                          </a:pPr>
                          <a:r>
                            <a:rPr lang="en-US" sz="1800" b="0" dirty="0" smtClean="0"/>
                            <a:t>100</a:t>
                          </a:r>
                          <a:endParaRPr lang="en-US" sz="1800" b="0" dirty="0"/>
                        </a:p>
                      </a:txBody>
                      <a:tcPr marR="548640" anchor="ctr"/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/>
                            <a:t>Asians as % of total population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852488" algn="l"/>
                            </a:tabLst>
                          </a:pPr>
                          <a:r>
                            <a:rPr lang="en-US" sz="1800" b="0" dirty="0" smtClean="0"/>
                            <a:t> 3</a:t>
                          </a:r>
                          <a:endParaRPr lang="en-US" sz="1800" b="0" dirty="0"/>
                        </a:p>
                      </a:txBody>
                      <a:tcPr marR="137160" anchor="ctr"/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>
                            <a:tabLst>
                              <a:tab pos="852488" algn="l"/>
                            </a:tabLst>
                          </a:pPr>
                          <a:r>
                            <a:rPr lang="en-US" sz="18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</a:t>
                          </a:r>
                          <a:endParaRPr lang="en-US" sz="18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R="13716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sz="1800" b="0" dirty="0"/>
                        </a:p>
                      </a:txBody>
                      <a:tcPr marR="54864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sz="1800" b="0" dirty="0"/>
                        </a:p>
                      </a:txBody>
                      <a:tcPr marR="54864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96125136"/>
                  </p:ext>
                </p:extLst>
              </p:nvPr>
            </p:nvGraphicFramePr>
            <p:xfrm>
              <a:off x="520700" y="1905000"/>
              <a:ext cx="8318500" cy="384048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260600"/>
                    <a:gridCol w="1514475"/>
                    <a:gridCol w="1514475"/>
                    <a:gridCol w="1514475"/>
                    <a:gridCol w="1514475"/>
                  </a:tblGrid>
                  <a:tr h="64008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3030" r="-267925" b="-290909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74648" t="-4762" r="-100000" b="-51428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74648" t="-4762" b="-51428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6576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F8DB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>
                            <a:tabLst/>
                          </a:pPr>
                          <a:r>
                            <a:rPr lang="en-US" sz="18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1990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/>
                          <a:r>
                            <a:rPr lang="en-US" sz="18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2010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/>
                          <a:r>
                            <a:rPr lang="en-US" sz="18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1990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/>
                          <a:r>
                            <a:rPr lang="en-US" sz="18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2010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chemeClr val="accent2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/>
                            <a:t>   &lt;5%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19</a:t>
                          </a:r>
                          <a:endParaRPr lang="en-US" sz="18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13</a:t>
                          </a:r>
                          <a:endParaRPr lang="en-US" sz="18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85</a:t>
                          </a:r>
                          <a:endParaRPr lang="en-US" sz="18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75</a:t>
                          </a:r>
                          <a:endParaRPr lang="en-US" sz="18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/>
                            <a:t>   5%-10%</a:t>
                          </a:r>
                          <a:endParaRPr lang="en-US" sz="1800" b="1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18</a:t>
                          </a:r>
                          <a:endParaRPr lang="en-US" sz="18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15</a:t>
                          </a:r>
                          <a:endParaRPr lang="en-US" sz="18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</a:t>
                          </a:r>
                          <a:endParaRPr lang="en-US" sz="18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11</a:t>
                          </a:r>
                          <a:endParaRPr lang="en-US" sz="18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/>
                            <a:t>   10%-30%</a:t>
                          </a:r>
                          <a:endParaRPr lang="en-US" sz="1800" b="1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32</a:t>
                          </a:r>
                          <a:endParaRPr lang="en-US" sz="18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36</a:t>
                          </a:r>
                          <a:endParaRPr lang="en-US" sz="18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</a:t>
                          </a:r>
                          <a:endParaRPr lang="en-US" sz="18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</a:t>
                          </a:r>
                          <a:endParaRPr lang="en-US" sz="18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/>
                            <a:t>   30%-60%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18</a:t>
                          </a:r>
                          <a:endParaRPr lang="en-US" sz="18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24</a:t>
                          </a:r>
                          <a:endParaRPr lang="en-US" sz="18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n-US" sz="18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  <a:endParaRPr lang="en-US" sz="18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/>
                            <a:t>   60%-100%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13</a:t>
                          </a:r>
                          <a:endParaRPr lang="en-US" sz="18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12</a:t>
                          </a:r>
                          <a:endParaRPr lang="en-US" sz="18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n-US" sz="18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n-US" sz="18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/>
                            <a:t>   Total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tabLst>
                              <a:tab pos="688975" algn="l"/>
                            </a:tabLst>
                          </a:pPr>
                          <a:r>
                            <a:rPr lang="en-US" sz="1800" b="0" dirty="0" smtClean="0"/>
                            <a:t>100</a:t>
                          </a:r>
                          <a:endParaRPr lang="en-US" sz="1800" b="0" dirty="0"/>
                        </a:p>
                      </a:txBody>
                      <a:tcPr marR="54864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tabLst>
                              <a:tab pos="688975" algn="l"/>
                            </a:tabLst>
                          </a:pPr>
                          <a:r>
                            <a:rPr lang="en-US" sz="1800" b="0" dirty="0" smtClean="0"/>
                            <a:t>100</a:t>
                          </a:r>
                          <a:endParaRPr lang="en-US" sz="1800" b="0" dirty="0"/>
                        </a:p>
                      </a:txBody>
                      <a:tcPr marR="54864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tabLst>
                              <a:tab pos="688975" algn="l"/>
                            </a:tabLst>
                          </a:pPr>
                          <a:r>
                            <a:rPr lang="en-US" sz="1800" b="0" dirty="0" smtClean="0"/>
                            <a:t>100</a:t>
                          </a:r>
                          <a:endParaRPr lang="en-US" sz="1800" b="0" dirty="0"/>
                        </a:p>
                      </a:txBody>
                      <a:tcPr marR="54864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tabLst>
                              <a:tab pos="688975" algn="l"/>
                            </a:tabLst>
                          </a:pPr>
                          <a:r>
                            <a:rPr lang="en-US" sz="1800" b="0" dirty="0" smtClean="0"/>
                            <a:t>100</a:t>
                          </a:r>
                          <a:endParaRPr lang="en-US" sz="1800" b="0" dirty="0"/>
                        </a:p>
                      </a:txBody>
                      <a:tcPr marR="548640" anchor="ctr"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/>
                            <a:t>Asians as % of total population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852488" algn="l"/>
                            </a:tabLst>
                          </a:pPr>
                          <a:r>
                            <a:rPr lang="en-US" sz="1800" b="0" dirty="0" smtClean="0"/>
                            <a:t> 3</a:t>
                          </a:r>
                          <a:endParaRPr lang="en-US" sz="1800" b="0" dirty="0"/>
                        </a:p>
                      </a:txBody>
                      <a:tcPr marR="137160" anchor="ctr"/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>
                            <a:tabLst>
                              <a:tab pos="852488" algn="l"/>
                            </a:tabLst>
                          </a:pPr>
                          <a:r>
                            <a:rPr lang="en-US" sz="18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</a:t>
                          </a:r>
                          <a:endParaRPr lang="en-US" sz="18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R="13716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sz="1800" b="0" dirty="0"/>
                        </a:p>
                      </a:txBody>
                      <a:tcPr marR="54864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sz="1800" b="0" dirty="0"/>
                        </a:p>
                      </a:txBody>
                      <a:tcPr marR="54864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484909" y="5883502"/>
            <a:ext cx="4551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>
                <a:solidFill>
                  <a:schemeClr val="tx2"/>
                </a:solidFill>
                <a:latin typeface="Arial"/>
              </a:rPr>
              <a:t>1</a:t>
            </a:r>
            <a:r>
              <a:rPr lang="en-US" sz="1400" dirty="0">
                <a:solidFill>
                  <a:schemeClr val="tx2"/>
                </a:solidFill>
                <a:latin typeface="Arial"/>
              </a:rPr>
              <a:t>Asians, Native Hawaiians, and other Pacific Islanders </a:t>
            </a:r>
          </a:p>
        </p:txBody>
      </p:sp>
    </p:spTree>
    <p:extLst>
      <p:ext uri="{BB962C8B-B14F-4D97-AF65-F5344CB8AC3E}">
        <p14:creationId xmlns:p14="http://schemas.microsoft.com/office/powerpoint/2010/main" val="321728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8013"/>
            <a:ext cx="8153401" cy="1068387"/>
          </a:xfrm>
        </p:spPr>
        <p:txBody>
          <a:bodyPr>
            <a:normAutofit/>
          </a:bodyPr>
          <a:lstStyle/>
          <a:p>
            <a:r>
              <a:rPr lang="en-US" dirty="0" smtClean="0"/>
              <a:t>Clustering of AI/AN by Blocks, 1990 and 2010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48799448"/>
                  </p:ext>
                </p:extLst>
              </p:nvPr>
            </p:nvGraphicFramePr>
            <p:xfrm>
              <a:off x="533400" y="1905000"/>
              <a:ext cx="8318500" cy="384048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260600"/>
                    <a:gridCol w="1514475"/>
                    <a:gridCol w="1514475"/>
                    <a:gridCol w="1514475"/>
                    <a:gridCol w="1514475"/>
                  </a:tblGrid>
                  <a:tr h="3200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Density stratum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800" smtClean="0"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sz="1800" smtClean="0">
                                      <a:latin typeface="Cambria Math"/>
                                    </a:rPr>
                                    <m:t>𝒉</m:t>
                                  </m:r>
                                </m:sub>
                              </m:sSub>
                              <m:r>
                                <a:rPr lang="en-US" sz="1800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en-US" sz="1800" b="1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Percent of AI/AN 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800" smtClean="0"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sz="1800" smtClean="0">
                                      <a:latin typeface="Cambria Math"/>
                                    </a:rPr>
                                    <m:t>𝒉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)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Percent</a:t>
                          </a:r>
                          <a:r>
                            <a:rPr lang="en-US" sz="1800" baseline="0" dirty="0" smtClean="0"/>
                            <a:t> of total population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baseline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aseline="0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800" baseline="0" smtClean="0">
                                      <a:latin typeface="Cambria Math"/>
                                    </a:rPr>
                                    <m:t>𝑾</m:t>
                                  </m:r>
                                </m:e>
                                <m:sub>
                                  <m:r>
                                    <a:rPr lang="en-US" sz="1800" baseline="0" smtClean="0">
                                      <a:latin typeface="Cambria Math"/>
                                    </a:rPr>
                                    <m:t>𝒉</m:t>
                                  </m:r>
                                </m:sub>
                              </m:sSub>
                              <m:r>
                                <a:rPr lang="en-US" sz="1800" baseline="0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en-US" sz="1800" b="1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2004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F8DB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/>
                          </a:pPr>
                          <a:r>
                            <a:rPr lang="en-US" sz="1800" b="1" dirty="0" smtClean="0">
                              <a:solidFill>
                                <a:schemeClr val="bg1"/>
                              </a:solidFill>
                            </a:rPr>
                            <a:t>1990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b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bg1"/>
                              </a:solidFill>
                            </a:rPr>
                            <a:t>2010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b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bg1"/>
                              </a:solidFill>
                            </a:rPr>
                            <a:t>1990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b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bg1"/>
                              </a:solidFill>
                            </a:rPr>
                            <a:t>2010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b">
                        <a:solidFill>
                          <a:schemeClr val="accent2"/>
                        </a:solidFill>
                      </a:tcPr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/>
                            <a:t>   &lt;5%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kern="1200" dirty="0" smtClean="0"/>
                            <a:t>34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kern="1200" dirty="0" smtClean="0"/>
                            <a:t>39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kern="1200" dirty="0" smtClean="0"/>
                            <a:t>98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kern="1200" dirty="0" smtClean="0"/>
                            <a:t>97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/>
                            <a:t>   5%-10%</a:t>
                          </a:r>
                          <a:endParaRPr lang="en-US" sz="1800" b="1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kern="1200" dirty="0" smtClean="0"/>
                            <a:t>12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kern="1200" dirty="0" smtClean="0"/>
                            <a:t>14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kern="1200" dirty="0" smtClean="0"/>
                            <a:t>1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kern="1200" dirty="0"/>
                            <a:t>2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/>
                            <a:t>   10%-30%</a:t>
                          </a:r>
                          <a:endParaRPr lang="en-US" sz="1800" b="1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kern="1200" dirty="0" smtClean="0"/>
                            <a:t>16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kern="1200" dirty="0" smtClean="0"/>
                            <a:t>17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kern="1200" dirty="0" smtClean="0"/>
                            <a:t>1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kern="1200" dirty="0"/>
                            <a:t>1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/>
                            <a:t>   30%-60%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kern="1200" dirty="0" smtClean="0"/>
                            <a:t>8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kern="1200" dirty="0" smtClean="0"/>
                            <a:t>7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kern="1200" dirty="0" smtClean="0"/>
                            <a:t>0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kern="1200" dirty="0" smtClean="0"/>
                            <a:t>0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/>
                            <a:t>   60%-100%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kern="1200" dirty="0" smtClean="0"/>
                            <a:t>30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kern="1200" dirty="0" smtClean="0"/>
                            <a:t>23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kern="1200" dirty="0" smtClean="0"/>
                            <a:t>0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kern="1200" dirty="0" smtClean="0"/>
                            <a:t>0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/>
                            <a:t>   Total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tabLst>
                              <a:tab pos="688975" algn="l"/>
                            </a:tabLst>
                          </a:pPr>
                          <a:r>
                            <a:rPr lang="en-US" sz="1800" dirty="0" smtClean="0"/>
                            <a:t>100</a:t>
                          </a:r>
                          <a:endParaRPr lang="en-US" sz="1800" b="1" dirty="0"/>
                        </a:p>
                      </a:txBody>
                      <a:tcPr marR="54864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tabLst>
                              <a:tab pos="688975" algn="l"/>
                            </a:tabLst>
                          </a:pPr>
                          <a:r>
                            <a:rPr lang="en-US" sz="1800" dirty="0" smtClean="0"/>
                            <a:t>100</a:t>
                          </a:r>
                          <a:endParaRPr lang="en-US" sz="1800" b="1" dirty="0"/>
                        </a:p>
                      </a:txBody>
                      <a:tcPr marR="54864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tabLst>
                              <a:tab pos="688975" algn="l"/>
                            </a:tabLst>
                          </a:pPr>
                          <a:r>
                            <a:rPr lang="en-US" sz="1800" dirty="0" smtClean="0"/>
                            <a:t>100</a:t>
                          </a:r>
                          <a:endParaRPr lang="en-US" sz="1800" b="1" dirty="0"/>
                        </a:p>
                      </a:txBody>
                      <a:tcPr marR="54864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tabLst>
                              <a:tab pos="688975" algn="l"/>
                            </a:tabLst>
                          </a:pPr>
                          <a:r>
                            <a:rPr lang="en-US" sz="1800" dirty="0" smtClean="0"/>
                            <a:t>100</a:t>
                          </a:r>
                          <a:endParaRPr lang="en-US" sz="1800" b="1" dirty="0"/>
                        </a:p>
                      </a:txBody>
                      <a:tcPr marR="548640" anchor="ctr"/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/>
                            <a:t>AI/AN as % of total population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852488" algn="l"/>
                            </a:tabLst>
                          </a:pPr>
                          <a:r>
                            <a:rPr lang="en-US" sz="1800" dirty="0" smtClean="0"/>
                            <a:t> 1</a:t>
                          </a:r>
                          <a:endParaRPr lang="en-US" sz="1800" b="1" dirty="0"/>
                        </a:p>
                      </a:txBody>
                      <a:tcPr marR="137160" anchor="ctr"/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>
                            <a:tabLst>
                              <a:tab pos="852488" algn="l"/>
                            </a:tabLst>
                          </a:pPr>
                          <a:r>
                            <a:rPr lang="en-US" sz="1800" kern="1200" dirty="0" smtClean="0"/>
                            <a:t>1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R="13716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sz="1800" b="1" dirty="0"/>
                        </a:p>
                      </a:txBody>
                      <a:tcPr marR="54864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sz="1800" b="1" dirty="0"/>
                        </a:p>
                      </a:txBody>
                      <a:tcPr marR="54864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48799448"/>
                  </p:ext>
                </p:extLst>
              </p:nvPr>
            </p:nvGraphicFramePr>
            <p:xfrm>
              <a:off x="533400" y="1905000"/>
              <a:ext cx="8318500" cy="384048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260600"/>
                    <a:gridCol w="1514475"/>
                    <a:gridCol w="1514475"/>
                    <a:gridCol w="1514475"/>
                    <a:gridCol w="1514475"/>
                  </a:tblGrid>
                  <a:tr h="64008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70" t="-3030" r="-267925" b="-290909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75000" t="-4762" r="-100403" b="-51428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74648" t="-4762" r="-201" b="-51428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6576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F8DB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/>
                          </a:pPr>
                          <a:r>
                            <a:rPr lang="en-US" sz="1800" b="1" dirty="0" smtClean="0">
                              <a:solidFill>
                                <a:schemeClr val="bg1"/>
                              </a:solidFill>
                            </a:rPr>
                            <a:t>1990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b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bg1"/>
                              </a:solidFill>
                            </a:rPr>
                            <a:t>2010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b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bg1"/>
                              </a:solidFill>
                            </a:rPr>
                            <a:t>1990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b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bg1"/>
                              </a:solidFill>
                            </a:rPr>
                            <a:t>2010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b">
                        <a:solidFill>
                          <a:schemeClr val="accent2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/>
                            <a:t>   &lt;5%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kern="1200" dirty="0" smtClean="0"/>
                            <a:t>34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kern="1200" dirty="0" smtClean="0"/>
                            <a:t>39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kern="1200" dirty="0" smtClean="0"/>
                            <a:t>98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kern="1200" dirty="0" smtClean="0"/>
                            <a:t>97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/>
                            <a:t>   5%-10%</a:t>
                          </a:r>
                          <a:endParaRPr lang="en-US" sz="1800" b="1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kern="1200" dirty="0" smtClean="0"/>
                            <a:t>12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kern="1200" dirty="0" smtClean="0"/>
                            <a:t>14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kern="1200" dirty="0" smtClean="0"/>
                            <a:t>1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kern="1200" dirty="0"/>
                            <a:t>2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/>
                            <a:t>   10%-30%</a:t>
                          </a:r>
                          <a:endParaRPr lang="en-US" sz="1800" b="1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kern="1200" dirty="0" smtClean="0"/>
                            <a:t>16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kern="1200" dirty="0" smtClean="0"/>
                            <a:t>17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kern="1200" dirty="0" smtClean="0"/>
                            <a:t>1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kern="1200" dirty="0"/>
                            <a:t>1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/>
                            <a:t>   30%-60%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kern="1200" dirty="0" smtClean="0"/>
                            <a:t>8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kern="1200" dirty="0" smtClean="0"/>
                            <a:t>7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kern="1200" dirty="0" smtClean="0"/>
                            <a:t>0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kern="1200" dirty="0" smtClean="0"/>
                            <a:t>0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/>
                            <a:t>   60%-100%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kern="1200" dirty="0" smtClean="0"/>
                            <a:t>30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kern="1200" dirty="0" smtClean="0"/>
                            <a:t>23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kern="1200" dirty="0" smtClean="0"/>
                            <a:t>0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kern="1200" dirty="0" smtClean="0"/>
                            <a:t>0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/>
                            <a:t>   Total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tabLst>
                              <a:tab pos="688975" algn="l"/>
                            </a:tabLst>
                          </a:pPr>
                          <a:r>
                            <a:rPr lang="en-US" sz="1800" dirty="0" smtClean="0"/>
                            <a:t>100</a:t>
                          </a:r>
                          <a:endParaRPr lang="en-US" sz="1800" b="1" dirty="0"/>
                        </a:p>
                      </a:txBody>
                      <a:tcPr marR="54864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tabLst>
                              <a:tab pos="688975" algn="l"/>
                            </a:tabLst>
                          </a:pPr>
                          <a:r>
                            <a:rPr lang="en-US" sz="1800" dirty="0" smtClean="0"/>
                            <a:t>100</a:t>
                          </a:r>
                          <a:endParaRPr lang="en-US" sz="1800" b="1" dirty="0"/>
                        </a:p>
                      </a:txBody>
                      <a:tcPr marR="54864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tabLst>
                              <a:tab pos="688975" algn="l"/>
                            </a:tabLst>
                          </a:pPr>
                          <a:r>
                            <a:rPr lang="en-US" sz="1800" dirty="0" smtClean="0"/>
                            <a:t>100</a:t>
                          </a:r>
                          <a:endParaRPr lang="en-US" sz="1800" b="1" dirty="0"/>
                        </a:p>
                      </a:txBody>
                      <a:tcPr marR="54864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tabLst>
                              <a:tab pos="688975" algn="l"/>
                            </a:tabLst>
                          </a:pPr>
                          <a:r>
                            <a:rPr lang="en-US" sz="1800" dirty="0" smtClean="0"/>
                            <a:t>100</a:t>
                          </a:r>
                          <a:endParaRPr lang="en-US" sz="1800" b="1" dirty="0"/>
                        </a:p>
                      </a:txBody>
                      <a:tcPr marR="548640" anchor="ctr"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/>
                            <a:t>AI/AN as % of total population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852488" algn="l"/>
                            </a:tabLst>
                          </a:pPr>
                          <a:r>
                            <a:rPr lang="en-US" sz="1800" dirty="0" smtClean="0"/>
                            <a:t> 1</a:t>
                          </a:r>
                          <a:endParaRPr lang="en-US" sz="1800" b="1" dirty="0"/>
                        </a:p>
                      </a:txBody>
                      <a:tcPr marR="137160" anchor="ctr"/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>
                            <a:tabLst>
                              <a:tab pos="852488" algn="l"/>
                            </a:tabLst>
                          </a:pPr>
                          <a:r>
                            <a:rPr lang="en-US" sz="1800" kern="1200" dirty="0" smtClean="0"/>
                            <a:t>1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R="13716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sz="1800" b="1" dirty="0"/>
                        </a:p>
                      </a:txBody>
                      <a:tcPr marR="54864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sz="1800" b="1" dirty="0"/>
                        </a:p>
                      </a:txBody>
                      <a:tcPr marR="54864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553200" y="6465888"/>
            <a:ext cx="2133600" cy="365125"/>
          </a:xfrm>
        </p:spPr>
        <p:txBody>
          <a:bodyPr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34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762000"/>
                <a:ext cx="8413751" cy="1068387"/>
              </a:xfrm>
            </p:spPr>
            <p:txBody>
              <a:bodyPr>
                <a:noAutofit/>
              </a:bodyPr>
              <a:lstStyle/>
              <a:p>
                <a:r>
                  <a:rPr lang="en-US" sz="3000" dirty="0" smtClean="0"/>
                  <a:t>Percentage variance reduction achieved by oversampling by block and by block group (</a:t>
                </a:r>
                <a14:m>
                  <m:oMath xmlns:m="http://schemas.openxmlformats.org/officeDocument/2006/math">
                    <m:r>
                      <a:rPr lang="en-US" sz="3000" b="1" i="1" smtClean="0">
                        <a:latin typeface="Cambria Math"/>
                      </a:rPr>
                      <m:t>𝑽</m:t>
                    </m:r>
                    <m:sSub>
                      <m:sSubPr>
                        <m:ctrlPr>
                          <a:rPr lang="en-US" sz="3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sz="30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000" dirty="0" smtClean="0"/>
                  <a:t>%)</a:t>
                </a:r>
                <a:endParaRPr lang="en-US" sz="3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762000"/>
                <a:ext cx="8413751" cy="1068387"/>
              </a:xfrm>
              <a:blipFill rotWithShape="1">
                <a:blip r:embed="rId2"/>
                <a:stretch>
                  <a:fillRect t="-25714" r="-1594" b="-36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0504755"/>
              </p:ext>
            </p:extLst>
          </p:nvPr>
        </p:nvGraphicFramePr>
        <p:xfrm>
          <a:off x="533400" y="2362200"/>
          <a:ext cx="8064137" cy="2819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90160"/>
                <a:gridCol w="1514647"/>
                <a:gridCol w="1653110"/>
                <a:gridCol w="1653110"/>
                <a:gridCol w="1653110"/>
              </a:tblGrid>
              <a:tr h="563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Minority</a:t>
                      </a:r>
                      <a:endParaRPr lang="en-US" sz="18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1990 Block</a:t>
                      </a:r>
                      <a:endParaRPr lang="en-US" sz="18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2010 Block</a:t>
                      </a:r>
                      <a:endParaRPr lang="en-US" sz="18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1990 BG</a:t>
                      </a:r>
                      <a:endParaRPr lang="en-US" sz="18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2010 BG</a:t>
                      </a:r>
                      <a:endParaRPr lang="en-US" sz="18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5638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   Black</a:t>
                      </a:r>
                      <a:endParaRPr lang="en-US" sz="18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9775" algn="l"/>
                        </a:tabLst>
                      </a:pPr>
                      <a:r>
                        <a:rPr lang="en-US" sz="1800" dirty="0" smtClean="0">
                          <a:effectLst/>
                        </a:rPr>
                        <a:t>53</a:t>
                      </a:r>
                      <a:endParaRPr lang="en-US" sz="18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54864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1688" algn="l"/>
                        </a:tabLst>
                      </a:pPr>
                      <a:r>
                        <a:rPr lang="en-US" sz="1800" dirty="0" smtClean="0">
                          <a:effectLst/>
                        </a:rPr>
                        <a:t>44</a:t>
                      </a:r>
                      <a:endParaRPr lang="en-US" sz="18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54864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</a:rPr>
                        <a:t>45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</a:rPr>
                        <a:t>36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638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   Hispanic</a:t>
                      </a:r>
                      <a:endParaRPr lang="en-US" sz="18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8975" algn="l"/>
                        </a:tabLst>
                      </a:pPr>
                      <a:r>
                        <a:rPr lang="en-US" sz="1800" dirty="0" smtClean="0">
                          <a:effectLst/>
                        </a:rPr>
                        <a:t>51</a:t>
                      </a:r>
                      <a:endParaRPr lang="en-US" sz="18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54864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52488" algn="l"/>
                        </a:tabLst>
                      </a:pPr>
                      <a:r>
                        <a:rPr lang="en-US" sz="1800" dirty="0" smtClean="0">
                          <a:effectLst/>
                        </a:rPr>
                        <a:t>39</a:t>
                      </a:r>
                      <a:endParaRPr lang="en-US" sz="18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54864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</a:rPr>
                        <a:t>43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</a:rPr>
                        <a:t>31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638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   Asian</a:t>
                      </a:r>
                      <a:endParaRPr lang="en-US" sz="18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52488" algn="l"/>
                        </a:tabLst>
                      </a:pPr>
                      <a:r>
                        <a:rPr lang="en-US" sz="1800" dirty="0" smtClean="0">
                          <a:effectLst/>
                        </a:rPr>
                        <a:t>47</a:t>
                      </a:r>
                      <a:endParaRPr lang="en-US" sz="18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54864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52488" algn="l"/>
                        </a:tabLst>
                      </a:pPr>
                      <a:r>
                        <a:rPr lang="en-US" sz="1800" dirty="0" smtClean="0">
                          <a:effectLst/>
                        </a:rPr>
                        <a:t>45</a:t>
                      </a:r>
                      <a:endParaRPr lang="en-US" sz="18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54864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</a:rPr>
                        <a:t>36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</a:rPr>
                        <a:t>33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638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   AI/AN </a:t>
                      </a:r>
                      <a:endParaRPr lang="en-US" sz="18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52488" algn="l"/>
                        </a:tabLst>
                      </a:pPr>
                      <a:r>
                        <a:rPr lang="en-US" sz="1800" dirty="0" smtClean="0">
                          <a:effectLst/>
                        </a:rPr>
                        <a:t>52</a:t>
                      </a:r>
                      <a:endParaRPr lang="en-US" sz="18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54864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52488" algn="l"/>
                        </a:tabLst>
                      </a:pPr>
                      <a:r>
                        <a:rPr lang="en-US" sz="1800" dirty="0" smtClean="0">
                          <a:effectLst/>
                        </a:rPr>
                        <a:t>45</a:t>
                      </a:r>
                      <a:endParaRPr lang="en-US" sz="18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54864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</a:rPr>
                        <a:t>39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</a:rPr>
                        <a:t>29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22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" y="836613"/>
                <a:ext cx="8686800" cy="1068387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Values of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𝑽𝑹</m:t>
                    </m:r>
                  </m:oMath>
                </a14:m>
                <a:r>
                  <a:rPr lang="en-US" dirty="0" smtClean="0"/>
                  <a:t>% achieved </a:t>
                </a:r>
                <a:r>
                  <a:rPr lang="en-US" dirty="0"/>
                  <a:t>by </a:t>
                </a:r>
                <a:r>
                  <a:rPr lang="en-US" dirty="0" smtClean="0"/>
                  <a:t>oversampling for </a:t>
                </a:r>
                <a:r>
                  <a:rPr lang="en-US" dirty="0"/>
                  <a:t>different values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𝒄</m:t>
                    </m:r>
                  </m:oMath>
                </a14:m>
                <a:r>
                  <a:rPr lang="en-US" dirty="0" smtClean="0"/>
                  <a:t>, 2010 block data (</a:t>
                </a:r>
                <a:r>
                  <a:rPr lang="en-US" dirty="0"/>
                  <a:t>a</a:t>
                </a:r>
                <a:r>
                  <a:rPr lang="en-US" dirty="0" smtClean="0"/>
                  <a:t>ll ages, single race)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836613"/>
                <a:ext cx="8686800" cy="1068387"/>
              </a:xfrm>
              <a:blipFill rotWithShape="1">
                <a:blip r:embed="rId2"/>
                <a:stretch>
                  <a:fillRect t="-34659" r="-1333" b="-38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553200" y="6465888"/>
            <a:ext cx="2133600" cy="365125"/>
          </a:xfrm>
        </p:spPr>
        <p:txBody>
          <a:bodyPr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05906939"/>
                  </p:ext>
                </p:extLst>
              </p:nvPr>
            </p:nvGraphicFramePr>
            <p:xfrm>
              <a:off x="990601" y="2590803"/>
              <a:ext cx="7010399" cy="2743195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593273"/>
                    <a:gridCol w="1322415"/>
                    <a:gridCol w="1322415"/>
                    <a:gridCol w="1322415"/>
                    <a:gridCol w="1449881"/>
                  </a:tblGrid>
                  <a:tr h="391885"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effectLst/>
                            </a:rPr>
                            <a:t>Cost </a:t>
                          </a:r>
                          <a:r>
                            <a:rPr lang="en-US" sz="1800" kern="1200" dirty="0" smtClean="0">
                              <a:effectLst/>
                            </a:rPr>
                            <a:t>ratio: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200" dirty="0" smtClean="0">
                                  <a:effectLst/>
                                  <a:latin typeface="Cambria Math"/>
                                </a:rPr>
                                <m:t>𝑐</m:t>
                              </m:r>
                            </m:oMath>
                          </a14:m>
                          <a:endParaRPr lang="en-US" sz="1800" b="1" i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kern="1200" dirty="0" smtClean="0">
                              <a:effectLst/>
                            </a:rPr>
                            <a:t>Black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kern="1200" dirty="0" smtClean="0">
                              <a:effectLst/>
                            </a:rPr>
                            <a:t>Hispanic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kern="1200" dirty="0" smtClean="0">
                              <a:effectLst/>
                            </a:rPr>
                            <a:t>Asian 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kern="1200" dirty="0" smtClean="0">
                              <a:effectLst/>
                            </a:rPr>
                            <a:t>AI/AN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91885"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 dirty="0">
                              <a:effectLst/>
                            </a:rPr>
                            <a:t>1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marL="9525" marR="9525" marT="9525" marB="0" anchor="b"/>
                    </a:tc>
                  </a:tr>
                  <a:tr h="391885"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 dirty="0">
                              <a:effectLst/>
                            </a:rPr>
                            <a:t>3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37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41</a:t>
                          </a:r>
                        </a:p>
                      </a:txBody>
                      <a:tcPr marL="9525" marR="9525" marT="9525" marB="0" anchor="b"/>
                    </a:tc>
                  </a:tr>
                  <a:tr h="391885"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 dirty="0">
                              <a:effectLst/>
                            </a:rPr>
                            <a:t>5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17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38</a:t>
                          </a:r>
                        </a:p>
                      </a:txBody>
                      <a:tcPr marL="9525" marR="9525" marT="9525" marB="0" anchor="b"/>
                    </a:tc>
                  </a:tr>
                  <a:tr h="391885"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 dirty="0">
                              <a:effectLst/>
                            </a:rPr>
                            <a:t>10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12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22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33</a:t>
                          </a:r>
                        </a:p>
                      </a:txBody>
                      <a:tcPr marL="9525" marR="9525" marT="9525" marB="0" anchor="b"/>
                    </a:tc>
                  </a:tr>
                  <a:tr h="391885"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 dirty="0">
                              <a:effectLst/>
                            </a:rPr>
                            <a:t>20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13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26</a:t>
                          </a:r>
                        </a:p>
                      </a:txBody>
                      <a:tcPr marL="9525" marR="9525" marT="9525" marB="0" anchor="b"/>
                    </a:tc>
                  </a:tr>
                  <a:tr h="391885"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 dirty="0">
                              <a:effectLst/>
                            </a:rPr>
                            <a:t>30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21</a:t>
                          </a:r>
                        </a:p>
                      </a:txBody>
                      <a:tcPr marL="9525" marR="9525" marT="9525" marB="0" anchor="b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05906939"/>
                  </p:ext>
                </p:extLst>
              </p:nvPr>
            </p:nvGraphicFramePr>
            <p:xfrm>
              <a:off x="990601" y="2590803"/>
              <a:ext cx="7010399" cy="2743195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593273"/>
                    <a:gridCol w="1322415"/>
                    <a:gridCol w="1322415"/>
                    <a:gridCol w="1322415"/>
                    <a:gridCol w="1449881"/>
                  </a:tblGrid>
                  <a:tr h="391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383" t="-4688" r="-340613" b="-639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kern="1200" dirty="0" smtClean="0">
                              <a:effectLst/>
                            </a:rPr>
                            <a:t>Black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kern="1200" dirty="0" smtClean="0">
                              <a:effectLst/>
                            </a:rPr>
                            <a:t>Hispanic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kern="1200" dirty="0" smtClean="0">
                              <a:effectLst/>
                            </a:rPr>
                            <a:t>Asian 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kern="1200" dirty="0" smtClean="0">
                              <a:effectLst/>
                            </a:rPr>
                            <a:t>AI/AN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91885"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 dirty="0">
                              <a:effectLst/>
                            </a:rPr>
                            <a:t>1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marL="9525" marR="9525" marT="9525" marB="0" anchor="b"/>
                    </a:tc>
                  </a:tr>
                  <a:tr h="391885"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 dirty="0">
                              <a:effectLst/>
                            </a:rPr>
                            <a:t>3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37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41</a:t>
                          </a:r>
                        </a:p>
                      </a:txBody>
                      <a:tcPr marL="9525" marR="9525" marT="9525" marB="0" anchor="b"/>
                    </a:tc>
                  </a:tr>
                  <a:tr h="391885"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 dirty="0">
                              <a:effectLst/>
                            </a:rPr>
                            <a:t>5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17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38</a:t>
                          </a:r>
                        </a:p>
                      </a:txBody>
                      <a:tcPr marL="9525" marR="9525" marT="9525" marB="0" anchor="b"/>
                    </a:tc>
                  </a:tr>
                  <a:tr h="391885"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 dirty="0">
                              <a:effectLst/>
                            </a:rPr>
                            <a:t>10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12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22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33</a:t>
                          </a:r>
                        </a:p>
                      </a:txBody>
                      <a:tcPr marL="9525" marR="9525" marT="9525" marB="0" anchor="b"/>
                    </a:tc>
                  </a:tr>
                  <a:tr h="391885"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 dirty="0">
                              <a:effectLst/>
                            </a:rPr>
                            <a:t>20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13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26</a:t>
                          </a:r>
                        </a:p>
                      </a:txBody>
                      <a:tcPr marL="9525" marR="9525" marT="9525" marB="0" anchor="b"/>
                    </a:tc>
                  </a:tr>
                  <a:tr h="391885"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 dirty="0">
                              <a:effectLst/>
                            </a:rPr>
                            <a:t>30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21</a:t>
                          </a:r>
                        </a:p>
                      </a:txBody>
                      <a:tcPr marL="9525" marR="9525" marT="9525" marB="0" anchor="b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0015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" y="912813"/>
                <a:ext cx="8915400" cy="1296987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Values of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𝑽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%</a:t>
                </a:r>
                <a:r>
                  <a:rPr lang="en-US" dirty="0" smtClean="0"/>
                  <a:t> for the original, cumulative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/>
                          </a:rPr>
                          <m:t>𝒇</m:t>
                        </m:r>
                      </m:e>
                    </m:rad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n-US" dirty="0"/>
                  <a:t>and </a:t>
                </a:r>
                <a:r>
                  <a:rPr lang="en-US" dirty="0" smtClean="0"/>
                  <a:t>optimal stratification, 2010 block data (</a:t>
                </a:r>
                <a:r>
                  <a:rPr lang="en-US" dirty="0"/>
                  <a:t>aged 18</a:t>
                </a:r>
                <a:r>
                  <a:rPr lang="en-US" dirty="0" smtClean="0"/>
                  <a:t>+, multi-race)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912813"/>
                <a:ext cx="8915400" cy="1296987"/>
              </a:xfrm>
              <a:blipFill rotWithShape="1">
                <a:blip r:embed="rId2"/>
                <a:stretch>
                  <a:fillRect t="-37559" b="-40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23982745"/>
                  </p:ext>
                </p:extLst>
              </p:nvPr>
            </p:nvGraphicFramePr>
            <p:xfrm>
              <a:off x="914400" y="2743200"/>
              <a:ext cx="7239000" cy="26670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927050"/>
                    <a:gridCol w="1770650"/>
                    <a:gridCol w="1770650"/>
                    <a:gridCol w="1770650"/>
                  </a:tblGrid>
                  <a:tr h="45845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Minority</a:t>
                          </a:r>
                          <a:endParaRPr lang="en-US" sz="18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Original</a:t>
                          </a:r>
                          <a:endParaRPr lang="en-US" sz="18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Cum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800" i="1" smtClean="0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800" smtClean="0">
                                      <a:effectLst/>
                                      <a:latin typeface="Cambria Math"/>
                                    </a:rPr>
                                    <m:t>𝒇</m:t>
                                  </m:r>
                                </m:e>
                              </m:rad>
                            </m:oMath>
                          </a14:m>
                          <a:endParaRPr lang="en-US" sz="18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Optimal</a:t>
                          </a:r>
                          <a:endParaRPr lang="en-US" sz="18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41710">
                    <a:tc>
                      <a:txBody>
                        <a:bodyPr/>
                        <a:lstStyle/>
                        <a:p>
                          <a:pPr marL="0" marR="0" indent="0" algn="l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Black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42</a:t>
                          </a: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47</a:t>
                          </a: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47</a:t>
                          </a: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41710">
                    <a:tc>
                      <a:txBody>
                        <a:bodyPr/>
                        <a:lstStyle/>
                        <a:p>
                          <a:pPr marL="0" marR="0" algn="l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Hispanic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40</a:t>
                          </a: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40</a:t>
                          </a: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40</a:t>
                          </a: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41710">
                    <a:tc>
                      <a:txBody>
                        <a:bodyPr/>
                        <a:lstStyle/>
                        <a:p>
                          <a:pPr marL="0" marR="0" algn="l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Asian 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42</a:t>
                          </a: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42</a:t>
                          </a: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42</a:t>
                          </a: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41710">
                    <a:tc>
                      <a:txBody>
                        <a:bodyPr/>
                        <a:lstStyle/>
                        <a:p>
                          <a:pPr marL="0" marR="0" algn="l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AI/AN 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32</a:t>
                          </a: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31</a:t>
                          </a: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32</a:t>
                          </a: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41710">
                    <a:tc>
                      <a:txBody>
                        <a:bodyPr/>
                        <a:lstStyle/>
                        <a:p>
                          <a:pPr marL="0" marR="0" algn="l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CA" sz="1800" kern="1200" dirty="0" smtClean="0">
                              <a:effectLst/>
                            </a:rPr>
                            <a:t>Rented housing</a:t>
                          </a:r>
                          <a:endParaRPr lang="en-US" sz="18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22</a:t>
                          </a: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23</a:t>
                          </a: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23982745"/>
                  </p:ext>
                </p:extLst>
              </p:nvPr>
            </p:nvGraphicFramePr>
            <p:xfrm>
              <a:off x="914400" y="2743200"/>
              <a:ext cx="7239000" cy="26670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927050"/>
                    <a:gridCol w="1770650"/>
                    <a:gridCol w="1770650"/>
                    <a:gridCol w="1770650"/>
                  </a:tblGrid>
                  <a:tr h="45845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Minority</a:t>
                          </a:r>
                          <a:endParaRPr lang="en-US" sz="18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Original</a:t>
                          </a:r>
                          <a:endParaRPr lang="en-US" sz="18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09310" r="-100345" b="-4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Optimal</a:t>
                          </a:r>
                          <a:endParaRPr lang="en-US" sz="18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41710">
                    <a:tc>
                      <a:txBody>
                        <a:bodyPr/>
                        <a:lstStyle/>
                        <a:p>
                          <a:pPr marL="0" marR="0" indent="0" algn="l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Black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42</a:t>
                          </a: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47</a:t>
                          </a: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47</a:t>
                          </a: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41710">
                    <a:tc>
                      <a:txBody>
                        <a:bodyPr/>
                        <a:lstStyle/>
                        <a:p>
                          <a:pPr marL="0" marR="0" algn="l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Hispanic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40</a:t>
                          </a: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40</a:t>
                          </a: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40</a:t>
                          </a: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41710">
                    <a:tc>
                      <a:txBody>
                        <a:bodyPr/>
                        <a:lstStyle/>
                        <a:p>
                          <a:pPr marL="0" marR="0" algn="l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Asian 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42</a:t>
                          </a: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42</a:t>
                          </a: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42</a:t>
                          </a: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41710">
                    <a:tc>
                      <a:txBody>
                        <a:bodyPr/>
                        <a:lstStyle/>
                        <a:p>
                          <a:pPr marL="0" marR="0" algn="l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AI/AN 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32</a:t>
                          </a: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31</a:t>
                          </a: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32</a:t>
                          </a: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41710">
                    <a:tc>
                      <a:txBody>
                        <a:bodyPr/>
                        <a:lstStyle/>
                        <a:p>
                          <a:pPr marL="0" marR="0" algn="l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CA" sz="1800" kern="1200" dirty="0" smtClean="0">
                              <a:effectLst/>
                            </a:rPr>
                            <a:t>Rented housing</a:t>
                          </a:r>
                          <a:endParaRPr lang="en-US" sz="18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22</a:t>
                          </a: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23</a:t>
                          </a: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10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4664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21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" y="762000"/>
                <a:ext cx="8839200" cy="1208082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Values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𝑽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 smtClean="0"/>
                  <a:t>% in </a:t>
                </a:r>
                <a:r>
                  <a:rPr lang="en-US" dirty="0"/>
                  <a:t>s</a:t>
                </a:r>
                <a:r>
                  <a:rPr lang="en-US" dirty="0" smtClean="0"/>
                  <a:t>ubpopulations with optimal stratification, 2010 block data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762000"/>
                <a:ext cx="8839200" cy="1208082"/>
              </a:xfrm>
              <a:blipFill rotWithShape="1">
                <a:blip r:embed="rId2"/>
                <a:stretch>
                  <a:fillRect t="-6061" r="-2000" b="-10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9807345"/>
              </p:ext>
            </p:extLst>
          </p:nvPr>
        </p:nvGraphicFramePr>
        <p:xfrm>
          <a:off x="533400" y="2667000"/>
          <a:ext cx="8229595" cy="2560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45919"/>
                <a:gridCol w="1645919"/>
                <a:gridCol w="1645919"/>
                <a:gridCol w="1645919"/>
                <a:gridCol w="1645919"/>
              </a:tblGrid>
              <a:tr h="320040"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Black</a:t>
                      </a:r>
                      <a:endParaRPr lang="en-US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Hispanic</a:t>
                      </a:r>
                      <a:endParaRPr lang="en-US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Asian</a:t>
                      </a:r>
                      <a:endParaRPr lang="en-US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AI/AN</a:t>
                      </a:r>
                      <a:endParaRPr lang="en-US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Northeast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Midwest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South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West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CBSA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Non-CBSA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4664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73118"/>
            <a:ext cx="8458201" cy="1068387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2464"/>
            <a:ext cx="8229601" cy="4203701"/>
          </a:xfrm>
        </p:spPr>
        <p:txBody>
          <a:bodyPr/>
          <a:lstStyle/>
          <a:p>
            <a:pPr lvl="0"/>
            <a:r>
              <a:rPr lang="en-US" dirty="0" smtClean="0"/>
              <a:t>A number of surveys are carried out to study the characteristics of specific race/ethnicity domains.</a:t>
            </a:r>
          </a:p>
          <a:p>
            <a:pPr lvl="1"/>
            <a:r>
              <a:rPr lang="en-US" dirty="0" smtClean="0"/>
              <a:t>2011-2014 National Health and Nutrition Examination Survey (NHANES): more than 60 domains by using Blacks, Hispanics and Asians.</a:t>
            </a:r>
          </a:p>
          <a:p>
            <a:pPr lvl="1"/>
            <a:r>
              <a:rPr lang="en-US" dirty="0" smtClean="0"/>
              <a:t>2014 </a:t>
            </a:r>
            <a:r>
              <a:rPr lang="en-US" dirty="0"/>
              <a:t>Minnesota Survey on Adult Substance Use (</a:t>
            </a:r>
            <a:r>
              <a:rPr lang="en-US" dirty="0" smtClean="0"/>
              <a:t>MNSASU): Blacks, Asians, American Indians and Hispanics.</a:t>
            </a:r>
          </a:p>
          <a:p>
            <a:pPr lvl="1"/>
            <a:r>
              <a:rPr lang="en-US" dirty="0" smtClean="0"/>
              <a:t>2013-2014 California Health Interview Survey (CHIS): </a:t>
            </a:r>
            <a:r>
              <a:rPr lang="en-US" dirty="0"/>
              <a:t>Latinos, </a:t>
            </a:r>
            <a:r>
              <a:rPr lang="en-US" dirty="0" smtClean="0"/>
              <a:t>Vietnamese, Koreans</a:t>
            </a:r>
            <a:r>
              <a:rPr lang="en-US" smtClean="0"/>
              <a:t>, and </a:t>
            </a:r>
            <a:r>
              <a:rPr lang="en-US" dirty="0"/>
              <a:t>American Indians/Alaska Natives.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4664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61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73118"/>
            <a:ext cx="8534401" cy="1068387"/>
          </a:xfrm>
        </p:spPr>
        <p:txBody>
          <a:bodyPr>
            <a:normAutofit/>
          </a:bodyPr>
          <a:lstStyle/>
          <a:p>
            <a:r>
              <a:rPr lang="en-US" dirty="0" smtClean="0"/>
              <a:t>Clustering of Blacks in Non-CBSAs, </a:t>
            </a:r>
            <a:br>
              <a:rPr lang="en-US" dirty="0" smtClean="0"/>
            </a:br>
            <a:r>
              <a:rPr lang="en-US" dirty="0" smtClean="0"/>
              <a:t>2010 Block Data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8557270"/>
              </p:ext>
            </p:extLst>
          </p:nvPr>
        </p:nvGraphicFramePr>
        <p:xfrm>
          <a:off x="457200" y="2286000"/>
          <a:ext cx="8229597" cy="27984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199"/>
                <a:gridCol w="2514601"/>
                <a:gridCol w="2971797"/>
              </a:tblGrid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Density </a:t>
                      </a:r>
                      <a:r>
                        <a:rPr lang="en-US" sz="1800" u="none" strike="noStrike" dirty="0" smtClean="0">
                          <a:effectLst/>
                        </a:rPr>
                        <a:t>stratum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Percent of Blacks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Percent of </a:t>
                      </a:r>
                      <a:r>
                        <a:rPr lang="en-US" sz="1800" u="none" strike="noStrike" dirty="0" smtClean="0">
                          <a:effectLst/>
                        </a:rPr>
                        <a:t>total population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   &lt;</a:t>
                      </a:r>
                      <a:r>
                        <a:rPr lang="en-US" sz="1800" u="none" strike="noStrike" dirty="0">
                          <a:effectLst/>
                        </a:rPr>
                        <a:t>5%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   5</a:t>
                      </a:r>
                      <a:r>
                        <a:rPr lang="en-US" sz="1800" u="none" strike="noStrike" dirty="0">
                          <a:effectLst/>
                        </a:rPr>
                        <a:t>%-10%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   10</a:t>
                      </a:r>
                      <a:r>
                        <a:rPr lang="en-US" sz="1800" u="none" strike="noStrike" dirty="0">
                          <a:effectLst/>
                        </a:rPr>
                        <a:t>%-25%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   25</a:t>
                      </a:r>
                      <a:r>
                        <a:rPr lang="en-US" sz="1800" u="none" strike="noStrike" dirty="0">
                          <a:effectLst/>
                        </a:rPr>
                        <a:t>%-50%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   50</a:t>
                      </a:r>
                      <a:r>
                        <a:rPr lang="en-US" sz="1800" u="none" strike="noStrike" dirty="0">
                          <a:effectLst/>
                        </a:rPr>
                        <a:t>%-100%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   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   Blacks as %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non-</a:t>
                      </a:r>
                    </a:p>
                    <a:p>
                      <a:pPr algn="l" fontAlgn="b"/>
                      <a:r>
                        <a:rPr lang="en-US" sz="1800" u="none" strike="noStrike" baseline="0" dirty="0" smtClean="0">
                          <a:effectLst/>
                        </a:rPr>
                        <a:t>   CBSA population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553200" y="6465888"/>
            <a:ext cx="2133600" cy="365125"/>
          </a:xfrm>
        </p:spPr>
        <p:txBody>
          <a:bodyPr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74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609600"/>
                <a:ext cx="8337551" cy="1828800"/>
              </a:xfrm>
            </p:spPr>
            <p:txBody>
              <a:bodyPr>
                <a:noAutofit/>
              </a:bodyPr>
              <a:lstStyle/>
              <a:p>
                <a:pPr marL="0"/>
                <a:r>
                  <a:rPr lang="en-US" dirty="0" smtClean="0"/>
                  <a:t>Values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𝑽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%</a:t>
                </a:r>
                <a:r>
                  <a:rPr lang="en-CA" dirty="0"/>
                  <a:t> without </a:t>
                </a:r>
                <a:r>
                  <a:rPr lang="en-CA" dirty="0" smtClean="0"/>
                  <a:t>major strata; </a:t>
                </a:r>
                <a:r>
                  <a:rPr lang="en-CA" dirty="0"/>
                  <a:t>with Region </a:t>
                </a:r>
                <a:r>
                  <a:rPr lang="en-CA" dirty="0" smtClean="0"/>
                  <a:t>and </a:t>
                </a:r>
                <a:r>
                  <a:rPr lang="en-CA" dirty="0"/>
                  <a:t>CBSA as </a:t>
                </a:r>
                <a:r>
                  <a:rPr lang="en-CA" dirty="0" smtClean="0"/>
                  <a:t>major strata with optimal geographic stratification </a:t>
                </a:r>
                <a:r>
                  <a:rPr lang="en-CA" dirty="0"/>
                  <a:t>by </a:t>
                </a:r>
                <a:r>
                  <a:rPr lang="en-CA" dirty="0" smtClean="0"/>
                  <a:t>using </a:t>
                </a:r>
                <a:r>
                  <a:rPr lang="en-CA" dirty="0"/>
                  <a:t>2010 block </a:t>
                </a:r>
                <a:r>
                  <a:rPr lang="en-CA" dirty="0" smtClean="0"/>
                  <a:t>data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609600"/>
                <a:ext cx="8337551" cy="1828800"/>
              </a:xfrm>
              <a:blipFill rotWithShape="1">
                <a:blip r:embed="rId2"/>
                <a:stretch>
                  <a:fillRect l="-2195" t="-12000" r="-3438" b="-14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6491138"/>
              </p:ext>
            </p:extLst>
          </p:nvPr>
        </p:nvGraphicFramePr>
        <p:xfrm>
          <a:off x="457200" y="2895600"/>
          <a:ext cx="8229596" cy="2148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/>
                <a:gridCol w="1543049"/>
                <a:gridCol w="1543049"/>
                <a:gridCol w="1543049"/>
                <a:gridCol w="1543049"/>
              </a:tblGrid>
              <a:tr h="320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</a:rPr>
                        <a:t>Strata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</a:rPr>
                        <a:t>Black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</a:rPr>
                        <a:t>Hispanic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</a:rPr>
                        <a:t>Asian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</a:rPr>
                        <a:t>AI/AN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  None </a:t>
                      </a:r>
                      <a:endParaRPr lang="en-US" sz="1800" b="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  Region</a:t>
                      </a:r>
                      <a:endParaRPr lang="en-US" sz="1800" b="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  CBSA/non-CBSA</a:t>
                      </a:r>
                      <a:endParaRPr lang="en-US" sz="1800" b="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  Region X Density</a:t>
                      </a:r>
                      <a:endParaRPr lang="en-US" sz="1800" b="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effectLst/>
                        </a:rPr>
                        <a:t>CBSA/non-CBSA</a:t>
                      </a:r>
                      <a:endParaRPr lang="en-US" sz="1800" b="0" dirty="0" smtClean="0">
                        <a:effectLst/>
                        <a:latin typeface="Times New Roman"/>
                        <a:ea typeface="SimSu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X Density</a:t>
                      </a:r>
                      <a:endParaRPr lang="en-US" sz="1800" b="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2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4664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64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73118"/>
            <a:ext cx="8686800" cy="1068387"/>
          </a:xfrm>
        </p:spPr>
        <p:txBody>
          <a:bodyPr>
            <a:normAutofit/>
          </a:bodyPr>
          <a:lstStyle/>
          <a:p>
            <a:r>
              <a:rPr lang="en-CA" sz="3000" dirty="0" smtClean="0"/>
              <a:t>Estimating Parameters for </a:t>
            </a:r>
            <a:r>
              <a:rPr lang="en-CA" sz="3000" dirty="0"/>
              <a:t>M</a:t>
            </a:r>
            <a:r>
              <a:rPr lang="en-CA" sz="3000" dirty="0" smtClean="0"/>
              <a:t>ultiple Domains</a:t>
            </a:r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922464"/>
                <a:ext cx="8305801" cy="4203701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500"/>
                  </a:spcBef>
                </a:pPr>
                <a:r>
                  <a:rPr lang="en-US" dirty="0" smtClean="0"/>
                  <a:t>Example</a:t>
                </a:r>
                <a:r>
                  <a:rPr lang="en-US" dirty="0"/>
                  <a:t>: Blacks and </a:t>
                </a:r>
                <a:r>
                  <a:rPr lang="en-US" dirty="0" smtClean="0"/>
                  <a:t>Hispanics with the same required effective sample sizes, based on 2010 census blocks.</a:t>
                </a:r>
              </a:p>
              <a:p>
                <a:pPr>
                  <a:spcBef>
                    <a:spcPts val="500"/>
                  </a:spcBef>
                </a:pPr>
                <a:r>
                  <a:rPr lang="en-US" dirty="0" smtClean="0"/>
                  <a:t>The effective sample size for each domain is given by:</a:t>
                </a:r>
              </a:p>
              <a:p>
                <a:pPr marL="0" indent="0">
                  <a:spcBef>
                    <a:spcPts val="500"/>
                  </a:spcBef>
                  <a:buNone/>
                </a:pPr>
                <a:r>
                  <a:rPr lang="en-US" dirty="0" smtClean="0"/>
                  <a:t>		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mtClean="0"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𝑫</m:t>
                        </m:r>
                      </m:sub>
                      <m:sup>
                        <m:r>
                          <a:rPr lang="en-US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smtClean="0">
                                <a:latin typeface="Cambria Math"/>
                              </a:rPr>
                              <m:t>𝑫</m:t>
                            </m:r>
                          </m:sub>
                        </m:sSub>
                      </m:num>
                      <m:den>
                        <m:r>
                          <a:rPr lang="en-US" smtClean="0">
                            <a:latin typeface="Cambria Math"/>
                          </a:rPr>
                          <m:t>𝒅𝒆𝒇𝒇</m:t>
                        </m:r>
                      </m:den>
                    </m:f>
                    <m:r>
                      <a:rPr lang="en-US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/>
                          </a:rPr>
                          <m:t>𝑵</m:t>
                        </m:r>
                        <m:r>
                          <a:rPr lang="en-US" smtClean="0">
                            <a:latin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n-US" smtClean="0">
                                <a:latin typeface="Cambria Math"/>
                              </a:rPr>
                              <m:t>𝑫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mtClean="0">
                                <a:latin typeface="Cambria Math"/>
                              </a:rPr>
                              <m:t>𝒉</m:t>
                            </m:r>
                          </m:sub>
                          <m:sup/>
                          <m:e>
                            <m:r>
                              <a:rPr lang="en-US" smtClean="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mtClean="0">
                                    <a:latin typeface="Cambria Math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smtClean="0">
                                    <a:latin typeface="Cambria Math"/>
                                  </a:rPr>
                                  <m:t>𝑫𝒉</m:t>
                                </m:r>
                              </m:sub>
                            </m:sSub>
                            <m:r>
                              <a:rPr lang="en-US" smtClean="0">
                                <a:latin typeface="Cambria Math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mtClean="0">
                                    <a:latin typeface="Cambria Math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mtClean="0">
                                    <a:latin typeface="Cambria Math"/>
                                  </a:rPr>
                                  <m:t>𝑫𝒉</m:t>
                                </m:r>
                              </m:sub>
                            </m:sSub>
                            <m:r>
                              <a:rPr lang="en-US" smtClean="0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lang="en-US" dirty="0" smtClean="0"/>
              </a:p>
              <a:p>
                <a:pPr marL="230188" indent="0">
                  <a:spcBef>
                    <a:spcPts val="500"/>
                  </a:spcBef>
                  <a:buNone/>
                </a:pPr>
                <a:r>
                  <a:rPr lang="en-US" dirty="0" smtClean="0"/>
                  <a:t>(</a:t>
                </a:r>
                <a:r>
                  <a:rPr lang="en-US" dirty="0" err="1" smtClean="0"/>
                  <a:t>Waksberg</a:t>
                </a:r>
                <a:r>
                  <a:rPr lang="en-US" dirty="0" smtClean="0"/>
                  <a:t> et al., 1997). </a:t>
                </a:r>
              </a:p>
              <a:p>
                <a:pPr>
                  <a:spcBef>
                    <a:spcPts val="500"/>
                  </a:spcBef>
                </a:pPr>
                <a:r>
                  <a:rPr lang="en-CA" dirty="0" smtClean="0"/>
                  <a:t>The approaches considered are readily applied for different domains, multiple domains and differing effective sample sizes by domain.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22464"/>
                <a:ext cx="8305801" cy="4203701"/>
              </a:xfrm>
              <a:blipFill rotWithShape="1">
                <a:blip r:embed="rId2"/>
                <a:stretch>
                  <a:fillRect l="-1615" t="-3333" r="-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553200" y="6465888"/>
            <a:ext cx="2133600" cy="365125"/>
          </a:xfrm>
        </p:spPr>
        <p:txBody>
          <a:bodyPr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50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73118"/>
            <a:ext cx="8534401" cy="1068387"/>
          </a:xfrm>
        </p:spPr>
        <p:txBody>
          <a:bodyPr/>
          <a:lstStyle/>
          <a:p>
            <a:r>
              <a:rPr lang="en-CA" dirty="0" smtClean="0"/>
              <a:t>Simple Random </a:t>
            </a:r>
            <a:r>
              <a:rPr lang="en-CA" dirty="0"/>
              <a:t>S</a:t>
            </a:r>
            <a:r>
              <a:rPr lang="en-CA" dirty="0" smtClean="0"/>
              <a:t>ampling (SRS)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305801" cy="4203701"/>
          </a:xfrm>
        </p:spPr>
        <p:txBody>
          <a:bodyPr/>
          <a:lstStyle/>
          <a:p>
            <a:r>
              <a:rPr lang="en-CA" dirty="0" smtClean="0"/>
              <a:t>Under this equal probability design, the effective sample size is equal to the actual sample size for both domains. </a:t>
            </a:r>
          </a:p>
          <a:p>
            <a:r>
              <a:rPr lang="en-CA" dirty="0" smtClean="0"/>
              <a:t>Select screening sample of the size needed to produce the desired sample size for the rarer of the two domains (Blacks in this case). </a:t>
            </a:r>
          </a:p>
          <a:p>
            <a:r>
              <a:rPr lang="en-CA" dirty="0" smtClean="0"/>
              <a:t>Sample all members of  the rarer domain, but sample only a fraction of the less rare domain (the remainder receiving only the screening interview). </a:t>
            </a:r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553200" y="6465888"/>
            <a:ext cx="2133600" cy="365125"/>
          </a:xfrm>
        </p:spPr>
        <p:txBody>
          <a:bodyPr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28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73118"/>
            <a:ext cx="8610601" cy="1068387"/>
          </a:xfrm>
        </p:spPr>
        <p:txBody>
          <a:bodyPr/>
          <a:lstStyle/>
          <a:p>
            <a:r>
              <a:rPr lang="en-CA" dirty="0" smtClean="0"/>
              <a:t>Combined Density </a:t>
            </a:r>
            <a:r>
              <a:rPr lang="en-CA" dirty="0"/>
              <a:t>S</a:t>
            </a:r>
            <a:r>
              <a:rPr lang="en-CA" dirty="0" smtClean="0"/>
              <a:t>tratification (CDS)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1" cy="4724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CA" dirty="0" smtClean="0"/>
              <a:t>Construct separate sets of five strata for Blacks and Hispanics, applying the optimum stratification procedure. </a:t>
            </a:r>
          </a:p>
          <a:p>
            <a:pPr>
              <a:spcBef>
                <a:spcPts val="0"/>
              </a:spcBef>
            </a:pPr>
            <a:r>
              <a:rPr lang="en-CA" dirty="0" smtClean="0"/>
              <a:t>The cross-classification of these strata resulted in 25 cells which are then taken as the final strata.  </a:t>
            </a:r>
          </a:p>
          <a:p>
            <a:pPr>
              <a:spcBef>
                <a:spcPts val="0"/>
              </a:spcBef>
            </a:pPr>
            <a:r>
              <a:rPr lang="en-CA" dirty="0" smtClean="0"/>
              <a:t>The sampling fractions within each of the final strata are computed together with the effective sample size requirement for each domain separately. </a:t>
            </a:r>
          </a:p>
          <a:p>
            <a:pPr>
              <a:spcBef>
                <a:spcPts val="0"/>
              </a:spcBef>
            </a:pPr>
            <a:r>
              <a:rPr lang="en-CA" dirty="0" smtClean="0"/>
              <a:t>The higher of the two domain sampling fractions is applied in each of the final strata. </a:t>
            </a:r>
          </a:p>
          <a:p>
            <a:pPr>
              <a:spcBef>
                <a:spcPts val="0"/>
              </a:spcBef>
            </a:pPr>
            <a:r>
              <a:rPr lang="en-CA" dirty="0" smtClean="0"/>
              <a:t>All those sampled from the rarer domain are included in the sample, but only a fraction of the sample in the other domain is retained. </a:t>
            </a:r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553200" y="6465888"/>
            <a:ext cx="2133600" cy="365125"/>
          </a:xfrm>
        </p:spPr>
        <p:txBody>
          <a:bodyPr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46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73119"/>
            <a:ext cx="8534400" cy="979482"/>
          </a:xfrm>
        </p:spPr>
        <p:txBody>
          <a:bodyPr>
            <a:normAutofit/>
          </a:bodyPr>
          <a:lstStyle/>
          <a:p>
            <a:r>
              <a:rPr lang="en-CA" dirty="0"/>
              <a:t>Weighted </a:t>
            </a:r>
            <a:r>
              <a:rPr lang="en-CA" dirty="0" smtClean="0"/>
              <a:t>Density </a:t>
            </a:r>
            <a:r>
              <a:rPr lang="en-CA" dirty="0"/>
              <a:t>S</a:t>
            </a:r>
            <a:r>
              <a:rPr lang="en-CA" dirty="0" smtClean="0"/>
              <a:t>tratification </a:t>
            </a:r>
            <a:r>
              <a:rPr lang="en-CA" dirty="0"/>
              <a:t>(WDS)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1" cy="4724400"/>
              </a:xfrm>
            </p:spPr>
            <p:txBody>
              <a:bodyPr>
                <a:normAutofit fontScale="92500"/>
              </a:bodyPr>
              <a:lstStyle/>
              <a:p>
                <a:pPr lvl="0">
                  <a:spcBef>
                    <a:spcPts val="500"/>
                  </a:spcBef>
                </a:pPr>
                <a:r>
                  <a:rPr lang="en-CA" dirty="0" smtClean="0"/>
                  <a:t>A density </a:t>
                </a:r>
                <a:r>
                  <a:rPr lang="en-CA" dirty="0"/>
                  <a:t>index</a:t>
                </a:r>
                <a:r>
                  <a:rPr lang="en-US" dirty="0" smtClean="0"/>
                  <a:t> motivated by the composite measure of size for PPS sampling (</a:t>
                </a:r>
                <a:r>
                  <a:rPr lang="en-CA" dirty="0" smtClean="0"/>
                  <a:t>Folsom et al.,1987)</a:t>
                </a:r>
                <a:r>
                  <a:rPr lang="en-US" dirty="0" smtClean="0"/>
                  <a:t> for </a:t>
                </a:r>
                <a:r>
                  <a:rPr lang="en-US" dirty="0"/>
                  <a:t>block </a:t>
                </a:r>
                <a:r>
                  <a:rPr lang="en-US" i="1" dirty="0"/>
                  <a:t>j </a:t>
                </a:r>
                <a:r>
                  <a:rPr lang="en-US" dirty="0"/>
                  <a:t> is given by </a:t>
                </a:r>
                <a:endParaRPr lang="en-US" dirty="0" smtClean="0"/>
              </a:p>
              <a:p>
                <a:pPr lvl="0">
                  <a:spcBef>
                    <a:spcPts val="500"/>
                  </a:spcBef>
                </a:pPr>
                <a:endParaRPr lang="en-US" dirty="0"/>
              </a:p>
              <a:p>
                <a:pPr marL="0" indent="0">
                  <a:spcBef>
                    <a:spcPts val="5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𝒋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𝑹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𝑩𝒋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𝑯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𝒋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𝑹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𝑩𝒋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𝑯𝒋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𝑶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𝒋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marL="228600" indent="0">
                  <a:spcBef>
                    <a:spcPts val="500"/>
                  </a:spcBef>
                  <a:buNone/>
                </a:pPr>
                <a:r>
                  <a:rPr lang="en-CA" dirty="0"/>
                  <a:t>w</a:t>
                </a:r>
                <a:r>
                  <a:rPr lang="en-CA" dirty="0" smtClean="0"/>
                  <a:t>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𝑹</m:t>
                    </m:r>
                    <m:r>
                      <a:rPr lang="en-US" b="1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𝑵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𝑯</m:t>
                        </m:r>
                      </m:sub>
                    </m:sSub>
                    <m:r>
                      <a:rPr lang="en-US" b="1" i="1" smtClean="0">
                        <a:latin typeface="Cambria Math"/>
                        <a:ea typeface="Cambria Math"/>
                      </a:rPr>
                      <m:t>/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𝑵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𝑵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𝑩𝒋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𝑵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𝑯𝒋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𝑵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𝑶𝒋</m:t>
                        </m:r>
                      </m:sub>
                    </m:sSub>
                  </m:oMath>
                </a14:m>
                <a:r>
                  <a:rPr lang="en-US" dirty="0" smtClean="0"/>
                  <a:t> as </a:t>
                </a:r>
                <a:r>
                  <a:rPr lang="en-CA" dirty="0"/>
                  <a:t>the numbers of Blacks, Hispanics, and all other race/ethnicities in </a:t>
                </a:r>
                <a:r>
                  <a:rPr lang="en-CA" dirty="0" smtClean="0"/>
                  <a:t>block </a:t>
                </a:r>
                <a:r>
                  <a:rPr lang="en-US" i="1" dirty="0" smtClean="0"/>
                  <a:t>j, </a:t>
                </a:r>
                <a:r>
                  <a:rPr lang="en-US" dirty="0"/>
                  <a:t>respectively</a:t>
                </a:r>
                <a:r>
                  <a:rPr lang="en-US" i="1" dirty="0" smtClean="0"/>
                  <a:t> </a:t>
                </a:r>
                <a:endParaRPr lang="en-US" dirty="0"/>
              </a:p>
              <a:p>
                <a:pPr>
                  <a:spcBef>
                    <a:spcPts val="500"/>
                  </a:spcBef>
                </a:pPr>
                <a:r>
                  <a:rPr lang="en-CA" dirty="0" smtClean="0"/>
                  <a:t>Density </a:t>
                </a:r>
                <a:r>
                  <a:rPr lang="en-CA" dirty="0"/>
                  <a:t>strata </a:t>
                </a:r>
                <a:r>
                  <a:rPr lang="en-CA" dirty="0" smtClean="0"/>
                  <a:t>are </a:t>
                </a:r>
                <a:r>
                  <a:rPr lang="en-CA" dirty="0"/>
                  <a:t>formed by applying the </a:t>
                </a:r>
                <a:r>
                  <a:rPr lang="en-CA" dirty="0" smtClean="0"/>
                  <a:t>cumulative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𝒇</m:t>
                        </m:r>
                      </m:e>
                    </m:rad>
                  </m:oMath>
                </a14:m>
                <a:r>
                  <a:rPr lang="en-CA" dirty="0" smtClean="0"/>
                  <a:t> rule </a:t>
                </a:r>
                <a:r>
                  <a:rPr lang="en-CA" dirty="0"/>
                  <a:t>to this weighted index </a:t>
                </a:r>
                <a:endParaRPr lang="en-CA" dirty="0" smtClean="0"/>
              </a:p>
              <a:p>
                <a:pPr>
                  <a:spcBef>
                    <a:spcPts val="500"/>
                  </a:spcBef>
                </a:pPr>
                <a:r>
                  <a:rPr lang="en-CA" dirty="0" smtClean="0"/>
                  <a:t>Within strata, </a:t>
                </a:r>
                <a:r>
                  <a:rPr lang="en-CA" dirty="0"/>
                  <a:t>the same sampling procedure is used as for the CDS method.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1" cy="4724400"/>
              </a:xfrm>
              <a:blipFill rotWithShape="1">
                <a:blip r:embed="rId2"/>
                <a:stretch>
                  <a:fillRect l="-1309" t="-2452" r="-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4664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6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686800" cy="1068387"/>
          </a:xfrm>
        </p:spPr>
        <p:txBody>
          <a:bodyPr/>
          <a:lstStyle/>
          <a:p>
            <a:r>
              <a:rPr lang="en-CA" dirty="0" smtClean="0"/>
              <a:t>Nonlinear Programming </a:t>
            </a:r>
            <a:r>
              <a:rPr lang="en-CA" dirty="0"/>
              <a:t>M</a:t>
            </a:r>
            <a:r>
              <a:rPr lang="en-CA" dirty="0" smtClean="0"/>
              <a:t>ethod (NLP)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22464"/>
                <a:ext cx="8458200" cy="4203701"/>
              </a:xfrm>
            </p:spPr>
            <p:txBody>
              <a:bodyPr/>
              <a:lstStyle/>
              <a:p>
                <a:pPr lvl="0"/>
                <a:r>
                  <a:rPr lang="en-US" dirty="0" smtClean="0"/>
                  <a:t>Construct 25 </a:t>
                </a:r>
                <a:r>
                  <a:rPr lang="en-US" dirty="0"/>
                  <a:t>density strata </a:t>
                </a:r>
                <a:r>
                  <a:rPr lang="en-US" dirty="0" smtClean="0"/>
                  <a:t>as </a:t>
                </a:r>
                <a:r>
                  <a:rPr lang="en-US" dirty="0"/>
                  <a:t>for the CDS method. </a:t>
                </a:r>
                <a:endParaRPr lang="en-US" dirty="0" smtClean="0"/>
              </a:p>
              <a:p>
                <a:pPr lvl="0"/>
                <a:r>
                  <a:rPr lang="en-US" dirty="0" smtClean="0"/>
                  <a:t>Allocate the sample to </a:t>
                </a:r>
                <a:r>
                  <a:rPr lang="en-US" dirty="0"/>
                  <a:t>these strata </a:t>
                </a:r>
                <a:r>
                  <a:rPr lang="en-US" dirty="0" smtClean="0"/>
                  <a:t>using a </a:t>
                </a:r>
                <a:r>
                  <a:rPr lang="en-US" dirty="0"/>
                  <a:t>non-linear programming algorithm that minimizes the overall cost </a:t>
                </a: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𝑪</m:t>
                    </m:r>
                    <m:r>
                      <a:rPr lang="en-US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CA">
                            <a:latin typeface="Cambria Math"/>
                          </a:rPr>
                          <m:t>𝒉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>
                                <a:latin typeface="Cambria Math"/>
                              </a:rPr>
                              <m:t>𝑵</m:t>
                            </m:r>
                          </m:e>
                          <m:sub>
                            <m:r>
                              <a:rPr lang="en-CA">
                                <a:latin typeface="Cambria Math"/>
                              </a:rPr>
                              <m:t>𝒉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CA">
                            <a:latin typeface="Cambria Math"/>
                          </a:rPr>
                          <m:t>𝒉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CA"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CA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n-CA">
                                <a:latin typeface="Cambria Math"/>
                              </a:rPr>
                              <m:t>𝑩</m:t>
                            </m:r>
                            <m:r>
                              <a:rPr lang="en-CA">
                                <a:latin typeface="Cambria Math"/>
                              </a:rPr>
                              <m:t>,</m:t>
                            </m:r>
                            <m:r>
                              <a:rPr lang="en-CA">
                                <a:latin typeface="Cambria Math"/>
                              </a:rPr>
                              <m:t>𝒉</m:t>
                            </m:r>
                          </m:sub>
                        </m:sSub>
                        <m:r>
                          <a:rPr lang="en-CA">
                            <a:latin typeface="Cambria Math"/>
                          </a:rPr>
                          <m:t>𝒄</m:t>
                        </m:r>
                        <m:r>
                          <a:rPr lang="en-CA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n-CA">
                                <a:latin typeface="Cambria Math"/>
                              </a:rPr>
                              <m:t>𝑯</m:t>
                            </m:r>
                            <m:r>
                              <a:rPr lang="en-CA">
                                <a:latin typeface="Cambria Math"/>
                              </a:rPr>
                              <m:t>,</m:t>
                            </m:r>
                            <m:r>
                              <a:rPr lang="en-CA">
                                <a:latin typeface="Cambria Math"/>
                              </a:rPr>
                              <m:t>𝒉</m:t>
                            </m:r>
                          </m:sub>
                        </m:sSub>
                        <m:r>
                          <a:rPr lang="en-CA">
                            <a:latin typeface="Cambria Math"/>
                          </a:rPr>
                          <m:t>𝒄</m:t>
                        </m:r>
                        <m:r>
                          <a:rPr lang="en-CA">
                            <a:latin typeface="Cambria Math"/>
                          </a:rPr>
                          <m:t>+(</m:t>
                        </m:r>
                        <m:r>
                          <a:rPr lang="en-CA">
                            <a:latin typeface="Cambria Math"/>
                          </a:rPr>
                          <m:t>𝟏</m:t>
                        </m:r>
                        <m:r>
                          <a:rPr lang="en-CA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n-CA">
                                <a:latin typeface="Cambria Math"/>
                              </a:rPr>
                              <m:t>𝑩</m:t>
                            </m:r>
                            <m:r>
                              <a:rPr lang="en-CA">
                                <a:latin typeface="Cambria Math"/>
                              </a:rPr>
                              <m:t>,</m:t>
                            </m:r>
                            <m:r>
                              <a:rPr lang="en-CA">
                                <a:latin typeface="Cambria Math"/>
                              </a:rPr>
                              <m:t>𝒉</m:t>
                            </m:r>
                          </m:sub>
                        </m:sSub>
                        <m:r>
                          <a:rPr lang="en-CA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n-CA">
                                <a:latin typeface="Cambria Math"/>
                              </a:rPr>
                              <m:t>𝑯</m:t>
                            </m:r>
                            <m:r>
                              <a:rPr lang="en-CA">
                                <a:latin typeface="Cambria Math"/>
                              </a:rPr>
                              <m:t>,</m:t>
                            </m:r>
                            <m:r>
                              <a:rPr lang="en-CA">
                                <a:latin typeface="Cambria Math"/>
                              </a:rPr>
                              <m:t>𝒉</m:t>
                            </m:r>
                          </m:sub>
                        </m:sSub>
                        <m:r>
                          <a:rPr lang="en-CA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CA" dirty="0" smtClean="0"/>
                  <a:t>subject </a:t>
                </a:r>
                <a:r>
                  <a:rPr lang="en-CA" dirty="0"/>
                  <a:t>to the constraints imposed by the specified </a:t>
                </a:r>
                <a:r>
                  <a:rPr lang="en-CA" dirty="0" smtClean="0"/>
                  <a:t>effective </a:t>
                </a:r>
                <a:r>
                  <a:rPr lang="en-CA" dirty="0"/>
                  <a:t>sample sizes for the </a:t>
                </a:r>
                <a:r>
                  <a:rPr lang="en-CA" dirty="0" smtClean="0"/>
                  <a:t>domains.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22464"/>
                <a:ext cx="8458200" cy="4203701"/>
              </a:xfrm>
              <a:blipFill rotWithShape="1">
                <a:blip r:embed="rId2"/>
                <a:stretch>
                  <a:fillRect l="-1513" t="-3333" r="-1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4664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41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678941"/>
            <a:ext cx="8318500" cy="1488525"/>
          </a:xfrm>
        </p:spPr>
        <p:txBody>
          <a:bodyPr>
            <a:normAutofit fontScale="90000"/>
          </a:bodyPr>
          <a:lstStyle/>
          <a:p>
            <a:r>
              <a:rPr lang="en-CA" dirty="0"/>
              <a:t>Percentage cost reduction compared with SRS by geographic oversampling using the three alternative methods for different values of </a:t>
            </a:r>
            <a:r>
              <a:rPr lang="en-CA" i="1" dirty="0"/>
              <a:t>c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8277345"/>
              </p:ext>
            </p:extLst>
          </p:nvPr>
        </p:nvGraphicFramePr>
        <p:xfrm>
          <a:off x="457200" y="2895600"/>
          <a:ext cx="8229596" cy="25146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399"/>
                <a:gridCol w="2057399"/>
                <a:gridCol w="2057399"/>
                <a:gridCol w="2057399"/>
              </a:tblGrid>
              <a:tr h="35922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u="none" strike="noStrike" kern="1200" dirty="0" smtClean="0">
                          <a:effectLst/>
                        </a:rPr>
                        <a:t>Cost ratio, c   </a:t>
                      </a:r>
                      <a:endParaRPr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kern="1200" dirty="0">
                          <a:effectLst/>
                        </a:rPr>
                        <a:t>DDS</a:t>
                      </a:r>
                      <a:endParaRPr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kern="1200" dirty="0">
                          <a:effectLst/>
                        </a:rPr>
                        <a:t>WDS</a:t>
                      </a:r>
                      <a:endParaRPr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kern="1200" dirty="0">
                          <a:effectLst/>
                        </a:rPr>
                        <a:t>NLP</a:t>
                      </a:r>
                      <a:endParaRPr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59229"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u="none" strike="noStrike" kern="1200" dirty="0">
                          <a:effectLst/>
                        </a:rPr>
                        <a:t>1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u="none" strike="noStrike" kern="1200" dirty="0">
                          <a:effectLst/>
                        </a:rPr>
                        <a:t>27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u="none" strike="noStrike" kern="1200" dirty="0">
                          <a:effectLst/>
                        </a:rPr>
                        <a:t>33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u="none" strike="noStrike" kern="1200">
                          <a:effectLst/>
                        </a:rPr>
                        <a:t>37</a:t>
                      </a:r>
                      <a:endParaRPr lang="en-US" sz="18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59229"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u="none" strike="noStrike" kern="1200" dirty="0">
                          <a:effectLst/>
                        </a:rPr>
                        <a:t>3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u="none" strike="noStrike" kern="1200" dirty="0">
                          <a:effectLst/>
                        </a:rPr>
                        <a:t>13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u="none" strike="noStrike" kern="1200" dirty="0">
                          <a:effectLst/>
                        </a:rPr>
                        <a:t>17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u="none" strike="noStrike" kern="1200">
                          <a:effectLst/>
                        </a:rPr>
                        <a:t>20</a:t>
                      </a:r>
                      <a:endParaRPr lang="en-US" sz="18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59229"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u="none" strike="noStrike" kern="1200" dirty="0">
                          <a:effectLst/>
                        </a:rPr>
                        <a:t>5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u="none" strike="noStrike" kern="1200" dirty="0">
                          <a:effectLst/>
                        </a:rPr>
                        <a:t>8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u="none" strike="noStrike" kern="1200" dirty="0">
                          <a:effectLst/>
                        </a:rPr>
                        <a:t>11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u="none" strike="noStrike" kern="1200" dirty="0">
                          <a:effectLst/>
                        </a:rPr>
                        <a:t>13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59229"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u="none" strike="noStrike" kern="1200" dirty="0">
                          <a:effectLst/>
                        </a:rPr>
                        <a:t>10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u="none" strike="noStrike" kern="1200" dirty="0">
                          <a:effectLst/>
                        </a:rPr>
                        <a:t>4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u="none" strike="noStrike" kern="1200" dirty="0">
                          <a:effectLst/>
                        </a:rPr>
                        <a:t>5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u="none" strike="noStrike" kern="1200" dirty="0">
                          <a:effectLst/>
                        </a:rPr>
                        <a:t>7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59229"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u="none" strike="noStrike" kern="1200" dirty="0">
                          <a:effectLst/>
                        </a:rPr>
                        <a:t>20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u="none" strike="noStrike" kern="1200">
                          <a:effectLst/>
                        </a:rPr>
                        <a:t>1</a:t>
                      </a:r>
                      <a:endParaRPr lang="en-US" sz="18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u="none" strike="noStrike" kern="1200" dirty="0">
                          <a:effectLst/>
                        </a:rPr>
                        <a:t>2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u="none" strike="noStrike" kern="1200" dirty="0">
                          <a:effectLst/>
                        </a:rPr>
                        <a:t>3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59229"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u="none" strike="noStrike" kern="1200" dirty="0">
                          <a:effectLst/>
                        </a:rPr>
                        <a:t>30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u="none" strike="noStrike" kern="1200">
                          <a:effectLst/>
                        </a:rPr>
                        <a:t>1</a:t>
                      </a:r>
                      <a:endParaRPr lang="en-US" sz="18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u="none" strike="noStrike" kern="1200">
                          <a:effectLst/>
                        </a:rPr>
                        <a:t>1</a:t>
                      </a:r>
                      <a:endParaRPr lang="en-US" sz="18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u="none" strike="noStrike" kern="1200" dirty="0">
                          <a:effectLst/>
                        </a:rPr>
                        <a:t>2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4664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06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912813"/>
                <a:ext cx="8839200" cy="1068387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Values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𝑽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%</a:t>
                </a:r>
                <a:r>
                  <a:rPr lang="en-CA" dirty="0"/>
                  <a:t> </a:t>
                </a:r>
                <a:r>
                  <a:rPr lang="en-CA" dirty="0" smtClean="0"/>
                  <a:t>by </a:t>
                </a:r>
                <a:r>
                  <a:rPr lang="en-CA" dirty="0"/>
                  <a:t>geographic oversampling using the three alternative </a:t>
                </a:r>
                <a:r>
                  <a:rPr lang="en-CA" dirty="0" smtClean="0"/>
                  <a:t>methods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912813"/>
                <a:ext cx="8839200" cy="1068387"/>
              </a:xfrm>
              <a:blipFill rotWithShape="1">
                <a:blip r:embed="rId3"/>
                <a:stretch>
                  <a:fillRect t="-35429" b="-38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0687100"/>
              </p:ext>
            </p:extLst>
          </p:nvPr>
        </p:nvGraphicFramePr>
        <p:xfrm>
          <a:off x="838200" y="2438400"/>
          <a:ext cx="7239000" cy="2590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13000"/>
                <a:gridCol w="2413000"/>
                <a:gridCol w="2413000"/>
              </a:tblGrid>
              <a:tr h="518160"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kern="1200" dirty="0">
                          <a:effectLst/>
                        </a:rPr>
                        <a:t>Method</a:t>
                      </a:r>
                      <a:endParaRPr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kern="1200" dirty="0">
                          <a:effectLst/>
                        </a:rPr>
                        <a:t>Blacks</a:t>
                      </a:r>
                      <a:endParaRPr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kern="1200" dirty="0">
                          <a:effectLst/>
                        </a:rPr>
                        <a:t>Hispanics</a:t>
                      </a:r>
                      <a:endParaRPr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18160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DDS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u="none" strike="noStrike" kern="1200" dirty="0">
                          <a:effectLst/>
                        </a:rPr>
                        <a:t>27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u="none" strike="noStrike" kern="1200" dirty="0">
                          <a:effectLst/>
                        </a:rPr>
                        <a:t>15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18160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WDS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u="none" strike="noStrike" kern="1200" dirty="0">
                          <a:effectLst/>
                        </a:rPr>
                        <a:t>33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u="none" strike="noStrike" kern="1200" dirty="0">
                          <a:effectLst/>
                        </a:rPr>
                        <a:t>23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18160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NLP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u="none" strike="noStrike" kern="1200" dirty="0">
                          <a:effectLst/>
                        </a:rPr>
                        <a:t>37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u="none" strike="noStrike" kern="1200" dirty="0">
                          <a:effectLst/>
                        </a:rPr>
                        <a:t>27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18160">
                <a:tc>
                  <a:txBody>
                    <a:bodyPr/>
                    <a:lstStyle/>
                    <a:p>
                      <a:pPr marL="0" marR="0" algn="l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u="none" strike="noStrike" kern="1200" dirty="0" smtClean="0">
                          <a:effectLst/>
                        </a:rPr>
                        <a:t>Single</a:t>
                      </a:r>
                      <a:r>
                        <a:rPr lang="en-US" sz="1800" u="none" strike="noStrike" kern="1200" baseline="0" dirty="0" smtClean="0">
                          <a:effectLst/>
                        </a:rPr>
                        <a:t> domain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u="none" strike="noStrike" kern="1200" dirty="0" smtClean="0">
                          <a:effectLst/>
                        </a:rPr>
                        <a:t>47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u="none" strike="noStrike" kern="1200" dirty="0" smtClean="0">
                          <a:effectLst/>
                        </a:rPr>
                        <a:t>40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553200" y="6465888"/>
            <a:ext cx="2133600" cy="365125"/>
          </a:xfrm>
        </p:spPr>
        <p:txBody>
          <a:bodyPr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10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7499351" cy="1068387"/>
          </a:xfrm>
        </p:spPr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2464"/>
            <a:ext cx="8229601" cy="4203701"/>
          </a:xfrm>
        </p:spPr>
        <p:txBody>
          <a:bodyPr/>
          <a:lstStyle/>
          <a:p>
            <a:r>
              <a:rPr lang="en-US" dirty="0" smtClean="0"/>
              <a:t>The variance reductions will be lower later in the decade (</a:t>
            </a:r>
            <a:r>
              <a:rPr lang="en-US" dirty="0" err="1" smtClean="0"/>
              <a:t>Waksberg</a:t>
            </a:r>
            <a:r>
              <a:rPr lang="en-US" dirty="0" smtClean="0"/>
              <a:t> et al.,1997). </a:t>
            </a:r>
          </a:p>
          <a:p>
            <a:r>
              <a:rPr lang="en-US" dirty="0" smtClean="0"/>
              <a:t>The multiple domain approaches are work in progress. Further research is needed in this area.</a:t>
            </a:r>
          </a:p>
          <a:p>
            <a:r>
              <a:rPr lang="en-US" dirty="0" smtClean="0"/>
              <a:t>The basic theory assumes a single stage sample with SRS within the density strata. There is a need to consider complex sample designs. See Clark (2009).</a:t>
            </a:r>
          </a:p>
          <a:p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4664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11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73118"/>
            <a:ext cx="8458201" cy="1068387"/>
          </a:xfrm>
        </p:spPr>
        <p:txBody>
          <a:bodyPr/>
          <a:lstStyle/>
          <a:p>
            <a:r>
              <a:rPr lang="en-US" dirty="0" smtClean="0"/>
              <a:t>Overview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2464"/>
            <a:ext cx="8229601" cy="4203701"/>
          </a:xfrm>
        </p:spPr>
        <p:txBody>
          <a:bodyPr/>
          <a:lstStyle/>
          <a:p>
            <a:pPr lvl="0"/>
            <a:r>
              <a:rPr lang="en-US" dirty="0" smtClean="0"/>
              <a:t>Various sampling approaches for sampling minorities: </a:t>
            </a:r>
          </a:p>
          <a:p>
            <a:pPr lvl="1"/>
            <a:r>
              <a:rPr lang="en-US" dirty="0" smtClean="0"/>
              <a:t>Oversample strata defined by the geographic areas where the minority is more concentrated, such as 2014 MNSASU.</a:t>
            </a:r>
          </a:p>
          <a:p>
            <a:pPr lvl="1"/>
            <a:r>
              <a:rPr lang="en-US" dirty="0" smtClean="0"/>
              <a:t>Using Asian and Hispanics surname files (sometimes first names also), such as 2010 CHIS, 2014 MNSASU.</a:t>
            </a:r>
          </a:p>
          <a:p>
            <a:pPr lvl="1"/>
            <a:r>
              <a:rPr lang="en-US" smtClean="0"/>
              <a:t>Others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553200" y="6465888"/>
            <a:ext cx="2133600" cy="365125"/>
          </a:xfrm>
        </p:spPr>
        <p:txBody>
          <a:bodyPr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06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8013"/>
            <a:ext cx="7727951" cy="1068387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1" cy="4525965"/>
          </a:xfrm>
        </p:spPr>
        <p:txBody>
          <a:bodyPr>
            <a:noAutofit/>
          </a:bodyPr>
          <a:lstStyle/>
          <a:p>
            <a:pPr marL="0">
              <a:spcBef>
                <a:spcPts val="500"/>
              </a:spcBef>
            </a:pPr>
            <a:r>
              <a:rPr lang="en-US" dirty="0" smtClean="0"/>
              <a:t>Geographic oversampling remains a useful method for sampling minority populations, although the gains are smaller than they were in 1990.</a:t>
            </a:r>
          </a:p>
          <a:p>
            <a:pPr marL="0">
              <a:spcBef>
                <a:spcPts val="500"/>
              </a:spcBef>
            </a:pPr>
            <a:r>
              <a:rPr lang="en-US" dirty="0" smtClean="0"/>
              <a:t>The variance reductions do vary by region and are  particularly large for all minorities in non-CBSAs.</a:t>
            </a:r>
          </a:p>
          <a:p>
            <a:pPr marL="0">
              <a:spcBef>
                <a:spcPts val="500"/>
              </a:spcBef>
            </a:pPr>
            <a:r>
              <a:rPr lang="en-US" dirty="0" smtClean="0"/>
              <a:t>The choice of cut-points seems be fairly robust to departures from the optimum cut-points.</a:t>
            </a:r>
          </a:p>
          <a:p>
            <a:pPr marL="0">
              <a:spcBef>
                <a:spcPts val="500"/>
              </a:spcBef>
            </a:pPr>
            <a:r>
              <a:rPr lang="en-US" dirty="0" smtClean="0"/>
              <a:t>Stratification by region and by CBSA/non-CBSA do not add much benefit after oversampling minorities.</a:t>
            </a:r>
          </a:p>
          <a:p>
            <a:pPr marL="0">
              <a:spcBef>
                <a:spcPts val="500"/>
              </a:spcBef>
            </a:pPr>
            <a:r>
              <a:rPr lang="en-US" dirty="0" smtClean="0"/>
              <a:t>Of the three approaches examined for oversampling more than one minority, the NLP method performed the best.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553200" y="6465888"/>
            <a:ext cx="2133600" cy="365125"/>
          </a:xfrm>
        </p:spPr>
        <p:txBody>
          <a:bodyPr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89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534401" cy="750882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5105400"/>
          </a:xfrm>
        </p:spPr>
        <p:txBody>
          <a:bodyPr>
            <a:normAutofit/>
          </a:bodyPr>
          <a:lstStyle/>
          <a:p>
            <a:pPr marL="0">
              <a:spcBef>
                <a:spcPts val="500"/>
              </a:spcBef>
            </a:pPr>
            <a:r>
              <a:rPr lang="en-US" dirty="0" smtClean="0"/>
              <a:t>Clark, R. G. (2009). Sampling of subpopulations in two-stage surveys. Statistics in Medicine, 28:3697–3717.</a:t>
            </a:r>
          </a:p>
          <a:p>
            <a:pPr marL="0">
              <a:spcBef>
                <a:spcPts val="500"/>
              </a:spcBef>
            </a:pPr>
            <a:r>
              <a:rPr lang="en-US" dirty="0" smtClean="0"/>
              <a:t>Folsom, R.E., Potter, F.J. and Williams, S.K. (1987). Notes on a composite size measure for self-weighting samples in multiple domains. Proceedings of the Section on Survey Research Methods, American Statistical Association, 792-796.</a:t>
            </a:r>
          </a:p>
          <a:p>
            <a:pPr marL="0">
              <a:spcBef>
                <a:spcPts val="500"/>
              </a:spcBef>
            </a:pPr>
            <a:r>
              <a:rPr lang="en-US" dirty="0" smtClean="0"/>
              <a:t>Kalton, G. and Anderson, D. W. (1986). Sampling rare populations. Journal of the Royal Statistical Society. Series A, 149, 65-82.</a:t>
            </a:r>
          </a:p>
          <a:p>
            <a:pPr marL="0">
              <a:spcBef>
                <a:spcPts val="500"/>
              </a:spcBef>
            </a:pPr>
            <a:r>
              <a:rPr lang="en-US" dirty="0" err="1" smtClean="0"/>
              <a:t>Waksberg</a:t>
            </a:r>
            <a:r>
              <a:rPr lang="en-US" dirty="0" smtClean="0"/>
              <a:t>, J., Judkins, D. and Massey, J.T. (1997). Geographic-based oversampling in demographic surveys of the United States. Survey Methodology, 23,    61-71.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4664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86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3048000"/>
            <a:ext cx="4222750" cy="515936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solidFill>
                  <a:srgbClr val="19436E"/>
                </a:solidFill>
              </a:rPr>
              <a:t>sixiachen@westat.com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4664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32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73118"/>
            <a:ext cx="8458201" cy="1068387"/>
          </a:xfrm>
        </p:spPr>
        <p:txBody>
          <a:bodyPr/>
          <a:lstStyle/>
          <a:p>
            <a:r>
              <a:rPr lang="en-US" dirty="0" smtClean="0"/>
              <a:t>Geographic Oversampling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1" cy="4203701"/>
          </a:xfrm>
        </p:spPr>
        <p:txBody>
          <a:bodyPr/>
          <a:lstStyle/>
          <a:p>
            <a:pPr lvl="0"/>
            <a:r>
              <a:rPr lang="en-US" dirty="0" smtClean="0"/>
              <a:t>This presentation focus on geographic oversampling.</a:t>
            </a:r>
          </a:p>
          <a:p>
            <a:pPr lvl="0"/>
            <a:r>
              <a:rPr lang="en-US" dirty="0" err="1" smtClean="0"/>
              <a:t>Waksberg</a:t>
            </a:r>
            <a:r>
              <a:rPr lang="en-US" dirty="0"/>
              <a:t>, </a:t>
            </a:r>
            <a:r>
              <a:rPr lang="en-US" dirty="0" err="1"/>
              <a:t>Judkins</a:t>
            </a:r>
            <a:r>
              <a:rPr lang="en-US" dirty="0"/>
              <a:t>, and Massey (1997) evaluated the effectiveness of geographic oversampling based on data from the 1990 Census.</a:t>
            </a:r>
          </a:p>
          <a:p>
            <a:pPr lvl="0"/>
            <a:r>
              <a:rPr lang="en-US" dirty="0"/>
              <a:t>This presentation updates the </a:t>
            </a:r>
            <a:r>
              <a:rPr lang="en-US" dirty="0" err="1"/>
              <a:t>Waksberg</a:t>
            </a:r>
            <a:r>
              <a:rPr lang="en-US" dirty="0"/>
              <a:t> et al. results using the 2010 Census, and extends the results to subdivisions of the </a:t>
            </a:r>
            <a:r>
              <a:rPr lang="en-US" dirty="0" smtClean="0"/>
              <a:t>country and oversampling multiple minorities simultaneously.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4664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25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73118"/>
            <a:ext cx="8458201" cy="1068387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525965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</a:pPr>
            <a:r>
              <a:rPr lang="en-US" dirty="0" smtClean="0"/>
              <a:t>Basic theoretical results.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Comparisons of the effectiveness of geographic oversampling in 1990 and 2010 at the national level for Blacks, Hispanics, Asians, and American Indians/Alaska Natives (AI/AN). 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An investigation of different cut-points of the minority prevalence in forming the strata.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Application of the approach to Census regions and to Core Based Statistical Areas (CBSAs) and non-CBSAs.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Some approaches for oversampling multiple domains.</a:t>
            </a:r>
            <a:endParaRPr lang="en-US" dirty="0"/>
          </a:p>
          <a:p>
            <a:pPr>
              <a:spcBef>
                <a:spcPts val="500"/>
              </a:spcBef>
            </a:pPr>
            <a:r>
              <a:rPr lang="en-US" dirty="0" smtClean="0"/>
              <a:t>Limitations and conclusions.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68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73118"/>
            <a:ext cx="8458201" cy="1068387"/>
          </a:xfrm>
        </p:spPr>
        <p:txBody>
          <a:bodyPr/>
          <a:lstStyle/>
          <a:p>
            <a:r>
              <a:rPr lang="en-US" dirty="0" smtClean="0"/>
              <a:t>Underlying Assumptions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22464"/>
                <a:ext cx="8229601" cy="4203701"/>
              </a:xfrm>
            </p:spPr>
            <p:txBody>
              <a:bodyPr/>
              <a:lstStyle/>
              <a:p>
                <a:r>
                  <a:rPr lang="en-US" dirty="0" smtClean="0"/>
                  <a:t>Assumptions made:</a:t>
                </a:r>
              </a:p>
              <a:p>
                <a:pPr lvl="1"/>
                <a:r>
                  <a:rPr lang="en-US" dirty="0" smtClean="0"/>
                  <a:t>Simple random sampling is used in each stratum.</a:t>
                </a:r>
              </a:p>
              <a:p>
                <a:pPr lvl="1"/>
                <a:r>
                  <a:rPr lang="en-US" dirty="0" smtClean="0"/>
                  <a:t>The parameter to be estimated is the population mean for the minority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mtClean="0">
                            <a:latin typeface="Cambria Math"/>
                          </a:rPr>
                          <m:t>𝒀</m:t>
                        </m:r>
                      </m:e>
                    </m:acc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The population element variances are the same in all strata.</a:t>
                </a:r>
              </a:p>
              <a:p>
                <a:r>
                  <a:rPr lang="en-US" dirty="0" smtClean="0"/>
                  <a:t>Limitations:</a:t>
                </a:r>
              </a:p>
              <a:p>
                <a:pPr lvl="1"/>
                <a:r>
                  <a:rPr lang="en-US" dirty="0" smtClean="0"/>
                  <a:t>No clustering.</a:t>
                </a:r>
              </a:p>
              <a:p>
                <a:pPr lvl="1"/>
                <a:r>
                  <a:rPr lang="en-US" dirty="0" smtClean="0"/>
                  <a:t>Does not handle oversampling of a minority as part of a general population survey.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22464"/>
                <a:ext cx="8229601" cy="4203701"/>
              </a:xfrm>
              <a:blipFill rotWithShape="1">
                <a:blip r:embed="rId2"/>
                <a:stretch>
                  <a:fillRect l="-1556"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4664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40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10600" cy="1068387"/>
          </a:xfrm>
        </p:spPr>
        <p:txBody>
          <a:bodyPr/>
          <a:lstStyle/>
          <a:p>
            <a:r>
              <a:rPr lang="en-US" dirty="0" smtClean="0"/>
              <a:t>Theoretical Results (Kalton and Anderson, 1986)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22464"/>
                <a:ext cx="8229601" cy="4203701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500"/>
                  </a:spcBef>
                </a:pPr>
                <a:r>
                  <a:rPr lang="en-US" dirty="0" smtClean="0"/>
                  <a:t>The optimum sampling fraction in density stratum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𝒉</m:t>
                    </m:r>
                  </m:oMath>
                </a14:m>
                <a:r>
                  <a:rPr lang="en-US" dirty="0" smtClean="0"/>
                  <a:t> for a fixed overall budget is</a:t>
                </a:r>
              </a:p>
              <a:p>
                <a:pPr>
                  <a:spcBef>
                    <a:spcPts val="500"/>
                  </a:spcBef>
                </a:pPr>
                <a:endParaRPr lang="en-US" dirty="0" smtClean="0"/>
              </a:p>
              <a:p>
                <a:pPr marL="0" indent="0">
                  <a:spcBef>
                    <a:spcPts val="500"/>
                  </a:spcBef>
                  <a:buNone/>
                </a:pPr>
                <a:r>
                  <a:rPr lang="en-US" dirty="0" smtClean="0"/>
                  <a:t>	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𝒉</m:t>
                        </m:r>
                      </m:sub>
                    </m:sSub>
                    <m:r>
                      <a:rPr lang="en-US" smtClean="0">
                        <a:latin typeface="Cambria Math"/>
                      </a:rPr>
                      <m:t>∝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mtClean="0">
                                    <a:latin typeface="Cambria Math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lang="en-US" smtClean="0">
                                    <a:latin typeface="Cambria Math"/>
                                  </a:rPr>
                                  <m:t>𝒉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mtClean="0">
                                    <a:latin typeface="Cambria Math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lang="en-US" smtClean="0">
                                    <a:latin typeface="Cambria Math"/>
                                  </a:rPr>
                                  <m:t>𝒉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mtClean="0">
                                    <a:latin typeface="Cambria Math"/>
                                  </a:rPr>
                                  <m:t>𝒄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mtClean="0">
                                <a:latin typeface="Cambria Math"/>
                              </a:rPr>
                              <m:t>𝟏</m:t>
                            </m:r>
                          </m:den>
                        </m:f>
                      </m:e>
                    </m:rad>
                  </m:oMath>
                </a14:m>
                <a:endParaRPr lang="en-US" dirty="0" smtClean="0"/>
              </a:p>
              <a:p>
                <a:pPr marL="0" indent="0">
                  <a:spcBef>
                    <a:spcPts val="500"/>
                  </a:spcBef>
                  <a:buNone/>
                </a:pPr>
                <a:endParaRPr lang="en-US" dirty="0" smtClean="0"/>
              </a:p>
              <a:p>
                <a:pPr marL="230188" indent="0">
                  <a:spcBef>
                    <a:spcPts val="500"/>
                  </a:spcBef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𝒉</m:t>
                        </m:r>
                        <m:r>
                          <a:rPr lang="en-US" smtClean="0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 smtClean="0"/>
                  <a:t>is the prevalence of the minority in stratum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𝒉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𝒄</m:t>
                    </m:r>
                  </m:oMath>
                </a14:m>
                <a:r>
                  <a:rPr lang="en-US" dirty="0" smtClean="0"/>
                  <a:t> is the ratio of the cost of a full interview to the cost of a screening interview.</a:t>
                </a:r>
              </a:p>
              <a:p>
                <a:pPr>
                  <a:spcBef>
                    <a:spcPts val="500"/>
                  </a:spcBef>
                </a:pPr>
                <a:r>
                  <a:rPr lang="en-US" dirty="0" smtClean="0"/>
                  <a:t> When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𝒄</m:t>
                    </m:r>
                    <m:r>
                      <a:rPr lang="en-US">
                        <a:latin typeface="Cambria Math"/>
                      </a:rPr>
                      <m:t>=</m:t>
                    </m:r>
                    <m:r>
                      <a:rPr lang="en-US">
                        <a:latin typeface="Cambria Math"/>
                      </a:rPr>
                      <m:t>𝟏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this result reduces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𝒉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∝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𝒉</m:t>
                            </m:r>
                          </m:sub>
                        </m:sSub>
                        <m:r>
                          <a:rPr lang="en-US">
                            <a:latin typeface="Cambria Math"/>
                          </a:rPr>
                          <m:t> </m:t>
                        </m:r>
                      </m:e>
                    </m:rad>
                    <m:r>
                      <a:rPr lang="en-US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22464"/>
                <a:ext cx="8229601" cy="4203701"/>
              </a:xfrm>
              <a:blipFill rotWithShape="1">
                <a:blip r:embed="rId3"/>
                <a:stretch>
                  <a:fillRect l="-1556"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553200" y="6465888"/>
            <a:ext cx="2133600" cy="365125"/>
          </a:xfrm>
        </p:spPr>
        <p:txBody>
          <a:bodyPr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08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73118"/>
            <a:ext cx="8458201" cy="1068387"/>
          </a:xfrm>
        </p:spPr>
        <p:txBody>
          <a:bodyPr/>
          <a:lstStyle/>
          <a:p>
            <a:r>
              <a:rPr lang="en-US" dirty="0" smtClean="0"/>
              <a:t>Theoretical Results (cont.)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22464"/>
                <a:ext cx="8229601" cy="4203701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500"/>
                  </a:spcBef>
                </a:pPr>
                <a:r>
                  <a:rPr lang="en-US" dirty="0" smtClean="0"/>
                  <a:t>The variance reduction % with optimum sampling fractions rather than equal sampling fractions is </a:t>
                </a:r>
              </a:p>
              <a:p>
                <a:pPr>
                  <a:spcBef>
                    <a:spcPts val="500"/>
                  </a:spcBef>
                </a:pPr>
                <a:endParaRPr lang="en-US" dirty="0" smtClean="0"/>
              </a:p>
              <a:p>
                <a:pPr marL="0" indent="0">
                  <a:spcBef>
                    <a:spcPts val="500"/>
                  </a:spcBef>
                  <a:buNone/>
                </a:pP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𝑽𝑹</m:t>
                    </m:r>
                    <m:r>
                      <a:rPr lang="en-US">
                        <a:latin typeface="Cambria Math"/>
                      </a:rPr>
                      <m:t>=</m:t>
                    </m:r>
                    <m:r>
                      <a:rPr lang="en-US">
                        <a:latin typeface="Cambria Math"/>
                      </a:rPr>
                      <m:t>𝟏</m:t>
                    </m:r>
                    <m:r>
                      <a:rPr lang="en-US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undOvr"/>
                                <m:sup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𝒉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>
                                        <a:latin typeface="Cambria Math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>
                                        <a:latin typeface="Cambria Math"/>
                                      </a:rPr>
                                      <m:t>𝒉</m:t>
                                    </m:r>
                                  </m:sub>
                                </m:sSub>
                                <m:rad>
                                  <m:radPr>
                                    <m:degHide m:val="on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>
                                        <a:latin typeface="Cambria Math"/>
                                      </a:rPr>
                                      <m:t>𝒄</m:t>
                                    </m:r>
                                    <m:r>
                                      <a:rPr lang="en-US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en-US">
                                        <a:latin typeface="Cambria Math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>
                                            <a:latin typeface="Cambria Math"/>
                                          </a:rPr>
                                          <m:t>𝑷</m:t>
                                        </m:r>
                                      </m:e>
                                      <m:sub>
                                        <m:r>
                                          <a:rPr lang="en-US">
                                            <a:latin typeface="Cambria Math"/>
                                          </a:rPr>
                                          <m:t>𝒉</m:t>
                                        </m:r>
                                      </m:sub>
                                      <m:sup>
                                        <m:r>
                                          <a:rPr lang="en-US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p>
                                    </m:sSubSup>
                                    <m:r>
                                      <m:rPr>
                                        <m:nor/>
                                      </m:rPr>
                                      <a:rPr lang="en-US"/>
                                      <m:t> </m:t>
                                    </m:r>
                                  </m:e>
                                </m:rad>
                              </m:e>
                            </m:nary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undOvr"/>
                                <m:sup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𝒉</m:t>
                                </m:r>
                              </m:sub>
                              <m:sup/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>
                                            <a:latin typeface="Cambria Math"/>
                                          </a:rPr>
                                          <m:t>𝑾</m:t>
                                        </m:r>
                                      </m:e>
                                      <m:sub>
                                        <m:r>
                                          <a:rPr lang="en-US">
                                            <a:latin typeface="Cambria Math"/>
                                          </a:rPr>
                                          <m:t>𝒉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>
                                            <a:latin typeface="Cambria Math"/>
                                          </a:rPr>
                                          <m:t>𝑷</m:t>
                                        </m:r>
                                      </m:e>
                                      <m:sub>
                                        <m:r>
                                          <a:rPr lang="en-US">
                                            <a:latin typeface="Cambria Math"/>
                                          </a:rPr>
                                          <m:t>𝒉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>
                                        <a:latin typeface="Cambria Math"/>
                                      </a:rPr>
                                      <m:t>𝑷</m:t>
                                    </m:r>
                                  </m:den>
                                </m:f>
                                <m:rad>
                                  <m:radPr>
                                    <m:degHide m:val="on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>
                                        <a:latin typeface="Cambria Math"/>
                                      </a:rPr>
                                      <m:t>𝒄</m:t>
                                    </m:r>
                                    <m:r>
                                      <a:rPr lang="en-US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en-US">
                                        <a:latin typeface="Cambria Math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>
                                            <a:latin typeface="Cambria Math"/>
                                          </a:rPr>
                                          <m:t>𝑷</m:t>
                                        </m:r>
                                      </m:e>
                                      <m:sub>
                                        <m:r>
                                          <a:rPr lang="en-US">
                                            <a:latin typeface="Cambria Math"/>
                                          </a:rPr>
                                          <m:t>𝒉</m:t>
                                        </m:r>
                                      </m:sub>
                                      <m:sup>
                                        <m:r>
                                          <a:rPr lang="en-US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p>
                                    </m:sSubSup>
                                    <m:r>
                                      <m:rPr>
                                        <m:nor/>
                                      </m:rPr>
                                      <a:rPr lang="en-US"/>
                                      <m:t> </m:t>
                                    </m:r>
                                  </m:e>
                                </m:rad>
                              </m:e>
                            </m:nary>
                          </m:e>
                        </m:d>
                      </m:num>
                      <m:den>
                        <m:r>
                          <a:rPr lang="en-US">
                            <a:latin typeface="Cambria Math"/>
                          </a:rPr>
                          <m:t>𝒄</m:t>
                        </m:r>
                        <m:r>
                          <a:rPr lang="en-US">
                            <a:latin typeface="Cambria Math"/>
                          </a:rPr>
                          <m:t>−</m:t>
                        </m:r>
                        <m:r>
                          <a:rPr lang="en-US">
                            <a:latin typeface="Cambria Math"/>
                          </a:rPr>
                          <m:t>𝟏</m:t>
                        </m:r>
                        <m:r>
                          <a:rPr lang="en-US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/>
                              </a:rPr>
                              <m:t>𝑷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−</m:t>
                            </m:r>
                            <m:r>
                              <a:rPr lang="en-US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pPr marL="230188" indent="0">
                  <a:spcBef>
                    <a:spcPts val="500"/>
                  </a:spcBef>
                  <a:buNone/>
                </a:pPr>
                <a:r>
                  <a:rPr lang="en-US" dirty="0" smtClean="0"/>
                  <a:t>where </a:t>
                </a:r>
              </a:p>
              <a:p>
                <a:pPr lvl="1">
                  <a:spcBef>
                    <a:spcPts val="5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 </m:t>
                        </m:r>
                        <m:r>
                          <a:rPr lang="en-US" smtClean="0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𝒉</m:t>
                        </m:r>
                      </m:sub>
                    </m:sSub>
                    <m:r>
                      <a:rPr lang="en-US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the proportion of the minority population</a:t>
                </a:r>
                <a:r>
                  <a:rPr lang="en-US" dirty="0"/>
                  <a:t> in stratum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𝒉</m:t>
                    </m:r>
                  </m:oMath>
                </a14:m>
                <a:r>
                  <a:rPr lang="en-US" dirty="0" smtClean="0"/>
                  <a:t>, </a:t>
                </a:r>
              </a:p>
              <a:p>
                <a:pPr lvl="1">
                  <a:spcBef>
                    <a:spcPts val="500"/>
                  </a:spcBef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𝑾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𝒉</m:t>
                        </m:r>
                      </m:sub>
                    </m:sSub>
                  </m:oMath>
                </a14:m>
                <a:r>
                  <a:rPr lang="en-US" dirty="0" smtClean="0"/>
                  <a:t> is the proportion of the total population in stratum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𝒉</m:t>
                    </m:r>
                  </m:oMath>
                </a14:m>
                <a:r>
                  <a:rPr lang="en-US" dirty="0" smtClean="0"/>
                  <a:t>, </a:t>
                </a:r>
              </a:p>
              <a:p>
                <a:pPr lvl="1">
                  <a:spcBef>
                    <a:spcPts val="500"/>
                  </a:spcBef>
                </a:pP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 </m:t>
                    </m:r>
                    <m:r>
                      <a:rPr lang="en-US" smtClean="0">
                        <a:latin typeface="Cambria Math"/>
                      </a:rPr>
                      <m:t>𝑷</m:t>
                    </m:r>
                    <m:r>
                      <a:rPr lang="en-US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>
                            <a:latin typeface="Cambria Math"/>
                          </a:rPr>
                          <m:t>𝒉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/>
                              </a:rPr>
                              <m:t>𝑾</m:t>
                            </m:r>
                          </m:e>
                          <m:sub>
                            <m:r>
                              <a:rPr lang="en-US" smtClean="0">
                                <a:latin typeface="Cambria Math"/>
                              </a:rPr>
                              <m:t>𝒉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𝒉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is the prevalence of the minority in the total population.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22464"/>
                <a:ext cx="8229601" cy="4203701"/>
              </a:xfrm>
              <a:blipFill rotWithShape="1">
                <a:blip r:embed="rId2"/>
                <a:stretch>
                  <a:fillRect l="-1556"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553200" y="6465888"/>
            <a:ext cx="2133600" cy="365125"/>
          </a:xfrm>
        </p:spPr>
        <p:txBody>
          <a:bodyPr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9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73118"/>
            <a:ext cx="8458201" cy="1068387"/>
          </a:xfrm>
        </p:spPr>
        <p:txBody>
          <a:bodyPr/>
          <a:lstStyle/>
          <a:p>
            <a:r>
              <a:rPr lang="en-US" dirty="0" smtClean="0"/>
              <a:t>Theoretical Results (cont.)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05000"/>
                <a:ext cx="8305801" cy="4203701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𝒄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𝟏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𝑽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𝟏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[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∑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𝒉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𝒉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𝑾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𝒉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)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e>
                        </m:rad>
                        <m:r>
                          <a:rPr lang="en-US" i="1">
                            <a:latin typeface="Cambria Math"/>
                          </a:rPr>
                          <m:t>]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i="1" dirty="0" smtClean="0"/>
                  <a:t>.</a:t>
                </a:r>
                <a:endParaRPr lang="en-US" i="1" dirty="0"/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𝑽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the maximum reduction that can be achieved</a:t>
                </a:r>
                <a:r>
                  <a:rPr lang="en-US" dirty="0" smtClean="0"/>
                  <a:t>.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 smtClean="0"/>
                  <a:t>The formula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𝑽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shows that oversampling of higher density strata will be effective to the extent that the distributions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𝒉</m:t>
                        </m:r>
                      </m:sub>
                    </m:sSub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𝑾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𝒉</m:t>
                        </m:r>
                      </m:sub>
                    </m:sSub>
                  </m:oMath>
                </a14:m>
                <a:r>
                  <a:rPr lang="en-US" dirty="0" smtClean="0"/>
                  <a:t> across the strata are different.</a:t>
                </a:r>
              </a:p>
              <a:p>
                <a:r>
                  <a:rPr lang="en-US" dirty="0" smtClean="0"/>
                  <a:t>In practice generally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𝒄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en-US" dirty="0" smtClean="0"/>
                  <a:t> and often markedly so, so that the effectiveness of oversampling will be much smaller than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𝑽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05000"/>
                <a:ext cx="8305801" cy="4203701"/>
              </a:xfrm>
              <a:blipFill rotWithShape="1">
                <a:blip r:embed="rId2"/>
                <a:stretch>
                  <a:fillRect l="-1541" t="-3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4664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92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8839_Westat_Market3">
  <a:themeElements>
    <a:clrScheme name="Westat 1">
      <a:dk1>
        <a:srgbClr val="000000"/>
      </a:dk1>
      <a:lt1>
        <a:srgbClr val="FFFFFF"/>
      </a:lt1>
      <a:dk2>
        <a:srgbClr val="00407A"/>
      </a:dk2>
      <a:lt2>
        <a:srgbClr val="FFFFFF"/>
      </a:lt2>
      <a:accent1>
        <a:srgbClr val="75A38C"/>
      </a:accent1>
      <a:accent2>
        <a:srgbClr val="00809E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Westat</Template>
  <TotalTime>125</TotalTime>
  <Words>2207</Words>
  <Application>Microsoft Office PowerPoint</Application>
  <PresentationFormat>On-screen Show (4:3)</PresentationFormat>
  <Paragraphs>527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28839_Westat_Market3</vt:lpstr>
      <vt:lpstr>Geographic Oversampling for Race/Ethnicity Using Data from the 2010 Census</vt:lpstr>
      <vt:lpstr>Overview</vt:lpstr>
      <vt:lpstr>Overview (cont.)</vt:lpstr>
      <vt:lpstr>Geographic Oversampling</vt:lpstr>
      <vt:lpstr>Outline</vt:lpstr>
      <vt:lpstr>Underlying Assumptions</vt:lpstr>
      <vt:lpstr>Theoretical Results (Kalton and Anderson, 1986)</vt:lpstr>
      <vt:lpstr>Theoretical Results (cont.)</vt:lpstr>
      <vt:lpstr>Theoretical Results (cont.)</vt:lpstr>
      <vt:lpstr>Effectiveness of Oversampling in 1990 and 2010</vt:lpstr>
      <vt:lpstr>Effectiveness of Oversampling in 1990 and 2010 (cont.)</vt:lpstr>
      <vt:lpstr>Clustering of Blacks by Blocks, 1990 and 2010</vt:lpstr>
      <vt:lpstr>Clustering of Hispanics by Blocks in 1990 and 2010</vt:lpstr>
      <vt:lpstr>Clustering of Asians1 by Blocks, 1990 and 2010</vt:lpstr>
      <vt:lpstr>Clustering of AI/AN by Blocks, 1990 and 2010</vt:lpstr>
      <vt:lpstr>Percentage variance reduction achieved by oversampling by block and by block group (VR_1%)</vt:lpstr>
      <vt:lpstr>Values of VR% achieved by oversampling for different values of c, 2010 block data (all ages, single race)</vt:lpstr>
      <vt:lpstr>Values of VR_1% for the original, cumulative √f,  and optimal stratification, 2010 block data (aged 18+, multi-race)</vt:lpstr>
      <vt:lpstr>Values of VR_1% in subpopulations with optimal stratification, 2010 block data</vt:lpstr>
      <vt:lpstr>Clustering of Blacks in Non-CBSAs,  2010 Block Data</vt:lpstr>
      <vt:lpstr>Values of VR_1% without major strata; with Region and CBSA as major strata with optimal geographic stratification by using 2010 block data</vt:lpstr>
      <vt:lpstr>Estimating Parameters for Multiple Domains</vt:lpstr>
      <vt:lpstr>Simple Random Sampling (SRS)</vt:lpstr>
      <vt:lpstr>Combined Density Stratification (CDS)</vt:lpstr>
      <vt:lpstr>Weighted Density Stratification (WDS)</vt:lpstr>
      <vt:lpstr>Nonlinear Programming Method (NLP)</vt:lpstr>
      <vt:lpstr>Percentage cost reduction compared with SRS by geographic oversampling using the three alternative methods for different values of c</vt:lpstr>
      <vt:lpstr>Values of VR_1% by geographic oversampling using the three alternative methods</vt:lpstr>
      <vt:lpstr>Limitations</vt:lpstr>
      <vt:lpstr>Conclusions</vt:lpstr>
      <vt:lpstr>References</vt:lpstr>
      <vt:lpstr>Thank You</vt:lpstr>
    </vt:vector>
  </TitlesOfParts>
  <Company>Westat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Geographic Oversampling for Race/Ethnicity Using Data from the 2010 Census</dc:title>
  <dc:creator>Alex McIntosh</dc:creator>
  <cp:lastModifiedBy>Sixia Chen</cp:lastModifiedBy>
  <cp:revision>20</cp:revision>
  <dcterms:created xsi:type="dcterms:W3CDTF">2014-11-21T14:34:42Z</dcterms:created>
  <dcterms:modified xsi:type="dcterms:W3CDTF">2014-12-01T00:02:01Z</dcterms:modified>
</cp:coreProperties>
</file>